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18288000" cy="10287000"/>
  <p:notesSz cx="6858000" cy="9144000"/>
  <p:embeddedFontLst>
    <p:embeddedFont>
      <p:font typeface="TDTD평고딕" charset="1" panose="02000503000000000000"/>
      <p:regular r:id="rId37"/>
    </p:embeddedFont>
    <p:embeddedFont>
      <p:font typeface="Tlab 돋움 미디움 Bold" charset="1" panose="02060900000000000000"/>
      <p:regular r:id="rId38"/>
    </p:embeddedFont>
    <p:embeddedFont>
      <p:font typeface="Cabin Bold" charset="1" panose="00000800000000000000"/>
      <p:regular r:id="rId39"/>
    </p:embeddedFont>
    <p:embeddedFont>
      <p:font typeface="Tlab 돋움 미디움" charset="1" panose="02060600000000000000"/>
      <p:regular r:id="rId40"/>
    </p:embeddedFont>
    <p:embeddedFont>
      <p:font typeface="Tlab 돋움 레귤러 Bold" charset="1" panose="02060800000000000000"/>
      <p:regular r:id="rId41"/>
    </p:embeddedFont>
    <p:embeddedFont>
      <p:font typeface="IBM Plex Mono Italics" charset="1" panose="020B0509050203000203"/>
      <p:regular r:id="rId42"/>
    </p:embeddedFont>
    <p:embeddedFont>
      <p:font typeface="IBM Plex Mono" charset="1" panose="020B0509050203000203"/>
      <p:regular r:id="rId43"/>
    </p:embeddedFont>
    <p:embeddedFont>
      <p:font typeface="IBM Plex Mono Bold" charset="1" panose="020B0809050203000203"/>
      <p:regular r:id="rId44"/>
    </p:embeddedFont>
    <p:embeddedFont>
      <p:font typeface="IBM Plex Mono Bold Italics" charset="1" panose="020B0809050203000203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8.pn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8.pn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39.png" Type="http://schemas.openxmlformats.org/officeDocument/2006/relationships/image"/><Relationship Id="rId6" Target="../media/image4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Relationship Id="rId8" Target="../media/image54.png" Type="http://schemas.openxmlformats.org/officeDocument/2006/relationships/image"/><Relationship Id="rId9" Target="../media/image55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Relationship Id="rId8" Target="../media/image54.png" Type="http://schemas.openxmlformats.org/officeDocument/2006/relationships/image"/><Relationship Id="rId9" Target="../media/image55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jpeg" Type="http://schemas.openxmlformats.org/officeDocument/2006/relationships/image"/><Relationship Id="rId3" Target="../media/image57.jpe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9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01507" y="8075454"/>
            <a:ext cx="8057793" cy="7285019"/>
            <a:chOff x="0" y="0"/>
            <a:chExt cx="736529" cy="6658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6529" cy="665893"/>
            </a:xfrm>
            <a:custGeom>
              <a:avLst/>
              <a:gdLst/>
              <a:ahLst/>
              <a:cxnLst/>
              <a:rect r="r" b="b" t="t" l="l"/>
              <a:pathLst>
                <a:path h="665893" w="736529">
                  <a:moveTo>
                    <a:pt x="368265" y="0"/>
                  </a:moveTo>
                  <a:cubicBezTo>
                    <a:pt x="164878" y="0"/>
                    <a:pt x="0" y="149065"/>
                    <a:pt x="0" y="332946"/>
                  </a:cubicBezTo>
                  <a:cubicBezTo>
                    <a:pt x="0" y="516828"/>
                    <a:pt x="164878" y="665893"/>
                    <a:pt x="368265" y="665893"/>
                  </a:cubicBezTo>
                  <a:cubicBezTo>
                    <a:pt x="571651" y="665893"/>
                    <a:pt x="736529" y="516828"/>
                    <a:pt x="736529" y="332946"/>
                  </a:cubicBezTo>
                  <a:cubicBezTo>
                    <a:pt x="736529" y="149065"/>
                    <a:pt x="571651" y="0"/>
                    <a:pt x="368265" y="0"/>
                  </a:cubicBezTo>
                  <a:close/>
                </a:path>
              </a:pathLst>
            </a:custGeom>
            <a:solidFill>
              <a:srgbClr val="88D49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69050" y="-13773"/>
              <a:ext cx="598430" cy="617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086132" y="-225859"/>
            <a:ext cx="14115737" cy="3859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</a:p>
          <a:p>
            <a:pPr algn="l">
              <a:lnSpc>
                <a:spcPts val="6999"/>
              </a:lnSpc>
            </a:pPr>
            <a:r>
              <a:rPr lang="en-US" sz="5784" spc="-173">
                <a:solidFill>
                  <a:srgbClr val="7E8CD6"/>
                </a:solidFill>
                <a:latin typeface="TDTD평고딕"/>
                <a:ea typeface="TDTD평고딕"/>
                <a:cs typeface="TDTD평고딕"/>
                <a:sym typeface="TDTD평고딕"/>
              </a:rPr>
              <a:t>생성형 AI 활용 문해력 향상 학습 플랫폼</a:t>
            </a:r>
          </a:p>
          <a:p>
            <a:pPr algn="l">
              <a:lnSpc>
                <a:spcPts val="5478"/>
              </a:lnSpc>
            </a:pPr>
          </a:p>
          <a:p>
            <a:pPr algn="l">
              <a:lnSpc>
                <a:spcPts val="5478"/>
              </a:lnSpc>
            </a:pPr>
          </a:p>
          <a:p>
            <a:pPr algn="l">
              <a:lnSpc>
                <a:spcPts val="5478"/>
              </a:lnSpc>
            </a:pPr>
          </a:p>
        </p:txBody>
      </p:sp>
      <p:sp>
        <p:nvSpPr>
          <p:cNvPr name="AutoShape 6" id="6"/>
          <p:cNvSpPr/>
          <p:nvPr/>
        </p:nvSpPr>
        <p:spPr>
          <a:xfrm>
            <a:off x="807722" y="1708640"/>
            <a:ext cx="16230600" cy="0"/>
          </a:xfrm>
          <a:prstGeom prst="line">
            <a:avLst/>
          </a:prstGeom>
          <a:ln cap="flat" w="38100">
            <a:solidFill>
              <a:srgbClr val="25252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1088283" y="4208374"/>
            <a:ext cx="3908311" cy="3981568"/>
          </a:xfrm>
          <a:custGeom>
            <a:avLst/>
            <a:gdLst/>
            <a:ahLst/>
            <a:cxnLst/>
            <a:rect r="r" b="b" t="t" l="l"/>
            <a:pathLst>
              <a:path h="3981568" w="3908311">
                <a:moveTo>
                  <a:pt x="0" y="0"/>
                </a:moveTo>
                <a:lnTo>
                  <a:pt x="3908311" y="0"/>
                </a:lnTo>
                <a:lnTo>
                  <a:pt x="3908311" y="3981568"/>
                </a:lnTo>
                <a:lnTo>
                  <a:pt x="0" y="3981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51" t="0" r="-2951" b="-395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090628">
            <a:off x="9490255" y="5449005"/>
            <a:ext cx="2291702" cy="2291702"/>
          </a:xfrm>
          <a:custGeom>
            <a:avLst/>
            <a:gdLst/>
            <a:ahLst/>
            <a:cxnLst/>
            <a:rect r="r" b="b" t="t" l="l"/>
            <a:pathLst>
              <a:path h="2291702" w="2291702">
                <a:moveTo>
                  <a:pt x="0" y="0"/>
                </a:moveTo>
                <a:lnTo>
                  <a:pt x="2291702" y="0"/>
                </a:lnTo>
                <a:lnTo>
                  <a:pt x="2291702" y="2291702"/>
                </a:lnTo>
                <a:lnTo>
                  <a:pt x="0" y="22917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25134" y="4985844"/>
            <a:ext cx="5965245" cy="1315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32"/>
              </a:lnSpc>
              <a:spcBef>
                <a:spcPct val="0"/>
              </a:spcBef>
            </a:pPr>
            <a:r>
              <a:rPr lang="en-US" b="true" sz="4451" spc="44">
                <a:solidFill>
                  <a:srgbClr val="252525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바오 패밀리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 spc="30">
                <a:solidFill>
                  <a:srgbClr val="6274CF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발표자 김성찬, 이유은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67648" y="3156318"/>
            <a:ext cx="6280217" cy="1656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107"/>
              </a:lnSpc>
            </a:pPr>
            <a:r>
              <a:rPr lang="en-US" sz="10832" spc="-324">
                <a:solidFill>
                  <a:srgbClr val="00BF63"/>
                </a:solidFill>
                <a:latin typeface="TDTD평고딕"/>
                <a:ea typeface="TDTD평고딕"/>
                <a:cs typeface="TDTD평고딕"/>
                <a:sym typeface="TDTD평고딕"/>
              </a:rPr>
              <a:t>문해의 숲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4562" y="3142374"/>
            <a:ext cx="9960557" cy="5640166"/>
          </a:xfrm>
          <a:custGeom>
            <a:avLst/>
            <a:gdLst/>
            <a:ahLst/>
            <a:cxnLst/>
            <a:rect r="r" b="b" t="t" l="l"/>
            <a:pathLst>
              <a:path h="5640166" w="9960557">
                <a:moveTo>
                  <a:pt x="0" y="0"/>
                </a:moveTo>
                <a:lnTo>
                  <a:pt x="9960557" y="0"/>
                </a:lnTo>
                <a:lnTo>
                  <a:pt x="9960557" y="5640166"/>
                </a:lnTo>
                <a:lnTo>
                  <a:pt x="0" y="5640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766786" y="4946876"/>
            <a:ext cx="5339432" cy="2104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33"/>
              </a:lnSpc>
            </a:pPr>
            <a:r>
              <a:rPr lang="en-US" sz="3755" spc="37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        [추가적인 기능]</a:t>
            </a:r>
          </a:p>
          <a:p>
            <a:pPr algn="l" marL="810791" indent="-405395" lvl="1">
              <a:lnSpc>
                <a:spcPts val="5633"/>
              </a:lnSpc>
              <a:buFont typeface="Arial"/>
              <a:buChar char="•"/>
            </a:pPr>
            <a:r>
              <a:rPr lang="en-US" sz="3755" spc="37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랭킹 시스템 요소 도입</a:t>
            </a:r>
          </a:p>
          <a:p>
            <a:pPr algn="l" marL="810791" indent="-405395" lvl="1">
              <a:lnSpc>
                <a:spcPts val="5633"/>
              </a:lnSpc>
              <a:buFont typeface="Arial"/>
              <a:buChar char="•"/>
            </a:pPr>
            <a:r>
              <a:rPr lang="en-US" sz="3755" spc="37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글 생성 개수 제한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82105" y="377349"/>
            <a:ext cx="15808259" cy="211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spc="131" b="true">
                <a:solidFill>
                  <a:srgbClr val="6274CF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02 기능 소개</a:t>
            </a:r>
          </a:p>
          <a:p>
            <a:pPr algn="l">
              <a:lnSpc>
                <a:spcPts val="2749"/>
              </a:lnSpc>
            </a:pPr>
            <a:r>
              <a:rPr lang="en-US" sz="5499" spc="131" b="true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문해력 학습 플랫폼: 문해의숲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70121" y="3463218"/>
            <a:ext cx="1570131" cy="1570131"/>
          </a:xfrm>
          <a:custGeom>
            <a:avLst/>
            <a:gdLst/>
            <a:ahLst/>
            <a:cxnLst/>
            <a:rect r="r" b="b" t="t" l="l"/>
            <a:pathLst>
              <a:path h="1570131" w="1570131">
                <a:moveTo>
                  <a:pt x="0" y="0"/>
                </a:moveTo>
                <a:lnTo>
                  <a:pt x="1570131" y="0"/>
                </a:lnTo>
                <a:lnTo>
                  <a:pt x="1570131" y="1570131"/>
                </a:lnTo>
                <a:lnTo>
                  <a:pt x="0" y="15701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77299" y="3463218"/>
            <a:ext cx="1795369" cy="1570131"/>
          </a:xfrm>
          <a:custGeom>
            <a:avLst/>
            <a:gdLst/>
            <a:ahLst/>
            <a:cxnLst/>
            <a:rect r="r" b="b" t="t" l="l"/>
            <a:pathLst>
              <a:path h="1570131" w="1795369">
                <a:moveTo>
                  <a:pt x="0" y="0"/>
                </a:moveTo>
                <a:lnTo>
                  <a:pt x="1795368" y="0"/>
                </a:lnTo>
                <a:lnTo>
                  <a:pt x="1795368" y="1570131"/>
                </a:lnTo>
                <a:lnTo>
                  <a:pt x="0" y="15701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258923" y="3463218"/>
            <a:ext cx="1802865" cy="1570131"/>
          </a:xfrm>
          <a:custGeom>
            <a:avLst/>
            <a:gdLst/>
            <a:ahLst/>
            <a:cxnLst/>
            <a:rect r="r" b="b" t="t" l="l"/>
            <a:pathLst>
              <a:path h="1570131" w="1802865">
                <a:moveTo>
                  <a:pt x="0" y="0"/>
                </a:moveTo>
                <a:lnTo>
                  <a:pt x="1802864" y="0"/>
                </a:lnTo>
                <a:lnTo>
                  <a:pt x="1802864" y="1570131"/>
                </a:lnTo>
                <a:lnTo>
                  <a:pt x="0" y="15701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5255034" y="3336390"/>
            <a:ext cx="0" cy="3143030"/>
          </a:xfrm>
          <a:prstGeom prst="line">
            <a:avLst/>
          </a:prstGeom>
          <a:ln cap="flat" w="19050">
            <a:solidFill>
              <a:srgbClr val="6274CF">
                <a:alpha val="67843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9068071" y="3336390"/>
            <a:ext cx="0" cy="3143030"/>
          </a:xfrm>
          <a:prstGeom prst="line">
            <a:avLst/>
          </a:prstGeom>
          <a:ln cap="flat" w="19050">
            <a:solidFill>
              <a:srgbClr val="6274CF">
                <a:alpha val="67843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2889446" y="3336390"/>
            <a:ext cx="0" cy="3143030"/>
          </a:xfrm>
          <a:prstGeom prst="line">
            <a:avLst/>
          </a:prstGeom>
          <a:ln cap="flat" w="19050">
            <a:solidFill>
              <a:srgbClr val="6274CF">
                <a:alpha val="67843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3864647" y="3538489"/>
            <a:ext cx="1863423" cy="1419589"/>
          </a:xfrm>
          <a:custGeom>
            <a:avLst/>
            <a:gdLst/>
            <a:ahLst/>
            <a:cxnLst/>
            <a:rect r="r" b="b" t="t" l="l"/>
            <a:pathLst>
              <a:path h="1419589" w="1863423">
                <a:moveTo>
                  <a:pt x="0" y="0"/>
                </a:moveTo>
                <a:lnTo>
                  <a:pt x="1863422" y="0"/>
                </a:lnTo>
                <a:lnTo>
                  <a:pt x="1863422" y="1419589"/>
                </a:lnTo>
                <a:lnTo>
                  <a:pt x="0" y="14195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68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83318" y="5559764"/>
            <a:ext cx="3461986" cy="894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1"/>
              </a:lnSpc>
            </a:pPr>
            <a:r>
              <a:rPr lang="en-US" b="true" sz="2801" spc="28">
                <a:solidFill>
                  <a:srgbClr val="000000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관심사와 수준에 맞춘</a:t>
            </a:r>
          </a:p>
          <a:p>
            <a:pPr algn="ctr">
              <a:lnSpc>
                <a:spcPts val="3501"/>
              </a:lnSpc>
            </a:pPr>
            <a:r>
              <a:rPr lang="en-US" b="true" sz="2801" spc="28">
                <a:solidFill>
                  <a:srgbClr val="000000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맞춤형 글 생성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04906" y="5594304"/>
            <a:ext cx="2913293" cy="934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0"/>
              </a:lnSpc>
            </a:pPr>
            <a:r>
              <a:rPr lang="en-US" b="true" sz="2976" spc="29">
                <a:solidFill>
                  <a:srgbClr val="000000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다양한 문제 유형 제공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28478" y="5584779"/>
            <a:ext cx="2913293" cy="894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1"/>
              </a:lnSpc>
            </a:pPr>
            <a:r>
              <a:rPr lang="en-US" b="true" sz="2801" spc="28">
                <a:solidFill>
                  <a:srgbClr val="000000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실시간 대화형 </a:t>
            </a:r>
          </a:p>
          <a:p>
            <a:pPr algn="ctr">
              <a:lnSpc>
                <a:spcPts val="3501"/>
              </a:lnSpc>
            </a:pPr>
            <a:r>
              <a:rPr lang="en-US" b="true" sz="2801" spc="28">
                <a:solidFill>
                  <a:srgbClr val="000000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튜터 및 해설 기능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339711" y="5594304"/>
            <a:ext cx="2913293" cy="467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0"/>
              </a:lnSpc>
            </a:pPr>
            <a:r>
              <a:rPr lang="en-US" b="true" sz="2976" spc="29">
                <a:solidFill>
                  <a:srgbClr val="000000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기타 서비스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208116" y="6968393"/>
            <a:ext cx="4121588" cy="1765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sz="2399" spc="23">
                <a:solidFill>
                  <a:srgbClr val="6274CF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유의어/초성 퀴즈 통한 </a:t>
            </a:r>
          </a:p>
          <a:p>
            <a:pPr algn="l">
              <a:lnSpc>
                <a:spcPts val="3599"/>
              </a:lnSpc>
            </a:pPr>
            <a:r>
              <a:rPr lang="en-US" sz="2399" spc="23">
                <a:solidFill>
                  <a:srgbClr val="6274CF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     어휘 학습</a:t>
            </a:r>
          </a:p>
          <a:p>
            <a:pPr algn="l"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sz="2399" spc="23">
                <a:solidFill>
                  <a:srgbClr val="6274CF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이해도 점검 퀴즈</a:t>
            </a:r>
          </a:p>
          <a:p>
            <a:pPr algn="l"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sz="2399" spc="23">
                <a:solidFill>
                  <a:srgbClr val="6274CF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창의력 사고 확장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339711" y="6790275"/>
            <a:ext cx="3765179" cy="1318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sz="2399" spc="23">
                <a:solidFill>
                  <a:srgbClr val="6274CF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오답률 분석과 연령대를 반영한 난이도 조정</a:t>
            </a:r>
          </a:p>
          <a:p>
            <a:pPr algn="l"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sz="2399" spc="23">
                <a:solidFill>
                  <a:srgbClr val="6274CF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점수 및 랭킹 시스템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83318" y="7014113"/>
            <a:ext cx="4121588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sz="2399" spc="23">
                <a:solidFill>
                  <a:srgbClr val="6274CF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학습 동기 유발</a:t>
            </a:r>
          </a:p>
          <a:p>
            <a:pPr algn="l"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sz="2399" spc="23">
                <a:solidFill>
                  <a:srgbClr val="6274CF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흥미 유지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72533" y="7014113"/>
            <a:ext cx="4121588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sz="2399" spc="23">
                <a:solidFill>
                  <a:srgbClr val="6274CF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실시간 질의응답 제공</a:t>
            </a:r>
          </a:p>
          <a:p>
            <a:pPr algn="l"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sz="2399" spc="23">
                <a:solidFill>
                  <a:srgbClr val="6274CF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해설 기능 제공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82105" y="377349"/>
            <a:ext cx="15808259" cy="211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spc="131" b="true">
                <a:solidFill>
                  <a:srgbClr val="6274CF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02 기능 소개</a:t>
            </a:r>
          </a:p>
          <a:p>
            <a:pPr algn="l">
              <a:lnSpc>
                <a:spcPts val="2749"/>
              </a:lnSpc>
            </a:pPr>
            <a:r>
              <a:rPr lang="en-US" sz="5499" spc="131" b="true">
                <a:solidFill>
                  <a:srgbClr val="000000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문해의 숲 장점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6328" y="3302421"/>
            <a:ext cx="5482704" cy="1360842"/>
            <a:chOff x="0" y="0"/>
            <a:chExt cx="1444004" cy="3584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4004" cy="358411"/>
            </a:xfrm>
            <a:custGeom>
              <a:avLst/>
              <a:gdLst/>
              <a:ahLst/>
              <a:cxnLst/>
              <a:rect r="r" b="b" t="t" l="l"/>
              <a:pathLst>
                <a:path h="358411" w="1444004">
                  <a:moveTo>
                    <a:pt x="1240804" y="0"/>
                  </a:moveTo>
                  <a:cubicBezTo>
                    <a:pt x="1353029" y="0"/>
                    <a:pt x="1444004" y="80233"/>
                    <a:pt x="1444004" y="179206"/>
                  </a:cubicBezTo>
                  <a:cubicBezTo>
                    <a:pt x="1444004" y="278178"/>
                    <a:pt x="1353029" y="358411"/>
                    <a:pt x="1240804" y="358411"/>
                  </a:cubicBezTo>
                  <a:lnTo>
                    <a:pt x="203200" y="358411"/>
                  </a:lnTo>
                  <a:cubicBezTo>
                    <a:pt x="90976" y="358411"/>
                    <a:pt x="0" y="278178"/>
                    <a:pt x="0" y="179206"/>
                  </a:cubicBezTo>
                  <a:cubicBezTo>
                    <a:pt x="0" y="8023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6274C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444004" cy="4346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275626" y="3310967"/>
            <a:ext cx="8218372" cy="1360842"/>
            <a:chOff x="0" y="0"/>
            <a:chExt cx="2164510" cy="35841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64510" cy="358411"/>
            </a:xfrm>
            <a:custGeom>
              <a:avLst/>
              <a:gdLst/>
              <a:ahLst/>
              <a:cxnLst/>
              <a:rect r="r" b="b" t="t" l="l"/>
              <a:pathLst>
                <a:path h="358411" w="2164510">
                  <a:moveTo>
                    <a:pt x="1961310" y="0"/>
                  </a:moveTo>
                  <a:cubicBezTo>
                    <a:pt x="2073534" y="0"/>
                    <a:pt x="2164510" y="80233"/>
                    <a:pt x="2164510" y="179206"/>
                  </a:cubicBezTo>
                  <a:cubicBezTo>
                    <a:pt x="2164510" y="278178"/>
                    <a:pt x="2073534" y="358411"/>
                    <a:pt x="1961310" y="358411"/>
                  </a:cubicBezTo>
                  <a:lnTo>
                    <a:pt x="203200" y="358411"/>
                  </a:lnTo>
                  <a:cubicBezTo>
                    <a:pt x="90976" y="358411"/>
                    <a:pt x="0" y="278178"/>
                    <a:pt x="0" y="179206"/>
                  </a:cubicBezTo>
                  <a:cubicBezTo>
                    <a:pt x="0" y="8023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5DAF8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2164510" cy="4346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56328" y="5472675"/>
            <a:ext cx="5482704" cy="1360842"/>
            <a:chOff x="0" y="0"/>
            <a:chExt cx="1444004" cy="35841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44004" cy="358411"/>
            </a:xfrm>
            <a:custGeom>
              <a:avLst/>
              <a:gdLst/>
              <a:ahLst/>
              <a:cxnLst/>
              <a:rect r="r" b="b" t="t" l="l"/>
              <a:pathLst>
                <a:path h="358411" w="1444004">
                  <a:moveTo>
                    <a:pt x="1240804" y="0"/>
                  </a:moveTo>
                  <a:cubicBezTo>
                    <a:pt x="1353029" y="0"/>
                    <a:pt x="1444004" y="80233"/>
                    <a:pt x="1444004" y="179206"/>
                  </a:cubicBezTo>
                  <a:cubicBezTo>
                    <a:pt x="1444004" y="278178"/>
                    <a:pt x="1353029" y="358411"/>
                    <a:pt x="1240804" y="358411"/>
                  </a:cubicBezTo>
                  <a:lnTo>
                    <a:pt x="203200" y="358411"/>
                  </a:lnTo>
                  <a:cubicBezTo>
                    <a:pt x="90976" y="358411"/>
                    <a:pt x="0" y="278178"/>
                    <a:pt x="0" y="179206"/>
                  </a:cubicBezTo>
                  <a:cubicBezTo>
                    <a:pt x="0" y="8023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6274C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1444004" cy="4346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275626" y="5481221"/>
            <a:ext cx="8218372" cy="1360842"/>
            <a:chOff x="0" y="0"/>
            <a:chExt cx="2164510" cy="35841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64510" cy="358411"/>
            </a:xfrm>
            <a:custGeom>
              <a:avLst/>
              <a:gdLst/>
              <a:ahLst/>
              <a:cxnLst/>
              <a:rect r="r" b="b" t="t" l="l"/>
              <a:pathLst>
                <a:path h="358411" w="2164510">
                  <a:moveTo>
                    <a:pt x="1961310" y="0"/>
                  </a:moveTo>
                  <a:cubicBezTo>
                    <a:pt x="2073534" y="0"/>
                    <a:pt x="2164510" y="80233"/>
                    <a:pt x="2164510" y="179206"/>
                  </a:cubicBezTo>
                  <a:cubicBezTo>
                    <a:pt x="2164510" y="278178"/>
                    <a:pt x="2073534" y="358411"/>
                    <a:pt x="1961310" y="358411"/>
                  </a:cubicBezTo>
                  <a:lnTo>
                    <a:pt x="203200" y="358411"/>
                  </a:lnTo>
                  <a:cubicBezTo>
                    <a:pt x="90976" y="358411"/>
                    <a:pt x="0" y="278178"/>
                    <a:pt x="0" y="179206"/>
                  </a:cubicBezTo>
                  <a:cubicBezTo>
                    <a:pt x="0" y="8023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5DAF8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2164510" cy="4346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56328" y="7643142"/>
            <a:ext cx="5482704" cy="1360842"/>
            <a:chOff x="0" y="0"/>
            <a:chExt cx="1444004" cy="35841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44004" cy="358411"/>
            </a:xfrm>
            <a:custGeom>
              <a:avLst/>
              <a:gdLst/>
              <a:ahLst/>
              <a:cxnLst/>
              <a:rect r="r" b="b" t="t" l="l"/>
              <a:pathLst>
                <a:path h="358411" w="1444004">
                  <a:moveTo>
                    <a:pt x="1240804" y="0"/>
                  </a:moveTo>
                  <a:cubicBezTo>
                    <a:pt x="1353029" y="0"/>
                    <a:pt x="1444004" y="80233"/>
                    <a:pt x="1444004" y="179206"/>
                  </a:cubicBezTo>
                  <a:cubicBezTo>
                    <a:pt x="1444004" y="278178"/>
                    <a:pt x="1353029" y="358411"/>
                    <a:pt x="1240804" y="358411"/>
                  </a:cubicBezTo>
                  <a:lnTo>
                    <a:pt x="203200" y="358411"/>
                  </a:lnTo>
                  <a:cubicBezTo>
                    <a:pt x="90976" y="358411"/>
                    <a:pt x="0" y="278178"/>
                    <a:pt x="0" y="179206"/>
                  </a:cubicBezTo>
                  <a:cubicBezTo>
                    <a:pt x="0" y="8023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6274C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1444004" cy="4346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275626" y="7651688"/>
            <a:ext cx="8218372" cy="1360842"/>
            <a:chOff x="0" y="0"/>
            <a:chExt cx="2164510" cy="35841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164510" cy="358411"/>
            </a:xfrm>
            <a:custGeom>
              <a:avLst/>
              <a:gdLst/>
              <a:ahLst/>
              <a:cxnLst/>
              <a:rect r="r" b="b" t="t" l="l"/>
              <a:pathLst>
                <a:path h="358411" w="2164510">
                  <a:moveTo>
                    <a:pt x="1961310" y="0"/>
                  </a:moveTo>
                  <a:cubicBezTo>
                    <a:pt x="2073534" y="0"/>
                    <a:pt x="2164510" y="80233"/>
                    <a:pt x="2164510" y="179206"/>
                  </a:cubicBezTo>
                  <a:cubicBezTo>
                    <a:pt x="2164510" y="278178"/>
                    <a:pt x="2073534" y="358411"/>
                    <a:pt x="1961310" y="358411"/>
                  </a:cubicBezTo>
                  <a:lnTo>
                    <a:pt x="203200" y="358411"/>
                  </a:lnTo>
                  <a:cubicBezTo>
                    <a:pt x="90976" y="358411"/>
                    <a:pt x="0" y="278178"/>
                    <a:pt x="0" y="179206"/>
                  </a:cubicBezTo>
                  <a:cubicBezTo>
                    <a:pt x="0" y="8023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5DAF8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76200"/>
              <a:ext cx="2164510" cy="4346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8218348" y="3671676"/>
            <a:ext cx="409578" cy="612332"/>
          </a:xfrm>
          <a:custGeom>
            <a:avLst/>
            <a:gdLst/>
            <a:ahLst/>
            <a:cxnLst/>
            <a:rect r="r" b="b" t="t" l="l"/>
            <a:pathLst>
              <a:path h="612332" w="409578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218348" y="5855583"/>
            <a:ext cx="409578" cy="612332"/>
          </a:xfrm>
          <a:custGeom>
            <a:avLst/>
            <a:gdLst/>
            <a:ahLst/>
            <a:cxnLst/>
            <a:rect r="r" b="b" t="t" l="l"/>
            <a:pathLst>
              <a:path h="612332" w="409578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218348" y="8016506"/>
            <a:ext cx="409578" cy="612332"/>
          </a:xfrm>
          <a:custGeom>
            <a:avLst/>
            <a:gdLst/>
            <a:ahLst/>
            <a:cxnLst/>
            <a:rect r="r" b="b" t="t" l="l"/>
            <a:pathLst>
              <a:path h="612332" w="409578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7808769" y="3671676"/>
            <a:ext cx="409578" cy="612332"/>
          </a:xfrm>
          <a:custGeom>
            <a:avLst/>
            <a:gdLst/>
            <a:ahLst/>
            <a:cxnLst/>
            <a:rect r="r" b="b" t="t" l="l"/>
            <a:pathLst>
              <a:path h="612332" w="409578">
                <a:moveTo>
                  <a:pt x="0" y="0"/>
                </a:moveTo>
                <a:lnTo>
                  <a:pt x="409579" y="0"/>
                </a:lnTo>
                <a:lnTo>
                  <a:pt x="409579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7808769" y="5855583"/>
            <a:ext cx="409578" cy="612332"/>
          </a:xfrm>
          <a:custGeom>
            <a:avLst/>
            <a:gdLst/>
            <a:ahLst/>
            <a:cxnLst/>
            <a:rect r="r" b="b" t="t" l="l"/>
            <a:pathLst>
              <a:path h="612332" w="409578">
                <a:moveTo>
                  <a:pt x="0" y="0"/>
                </a:moveTo>
                <a:lnTo>
                  <a:pt x="409579" y="0"/>
                </a:lnTo>
                <a:lnTo>
                  <a:pt x="409579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7808769" y="8016506"/>
            <a:ext cx="409578" cy="612332"/>
          </a:xfrm>
          <a:custGeom>
            <a:avLst/>
            <a:gdLst/>
            <a:ahLst/>
            <a:cxnLst/>
            <a:rect r="r" b="b" t="t" l="l"/>
            <a:pathLst>
              <a:path h="612332" w="409578">
                <a:moveTo>
                  <a:pt x="0" y="0"/>
                </a:moveTo>
                <a:lnTo>
                  <a:pt x="409579" y="0"/>
                </a:lnTo>
                <a:lnTo>
                  <a:pt x="409579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7399191" y="3671676"/>
            <a:ext cx="409578" cy="612332"/>
          </a:xfrm>
          <a:custGeom>
            <a:avLst/>
            <a:gdLst/>
            <a:ahLst/>
            <a:cxnLst/>
            <a:rect r="r" b="b" t="t" l="l"/>
            <a:pathLst>
              <a:path h="612332" w="409578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7399191" y="5855583"/>
            <a:ext cx="409578" cy="612332"/>
          </a:xfrm>
          <a:custGeom>
            <a:avLst/>
            <a:gdLst/>
            <a:ahLst/>
            <a:cxnLst/>
            <a:rect r="r" b="b" t="t" l="l"/>
            <a:pathLst>
              <a:path h="612332" w="409578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7399191" y="8016506"/>
            <a:ext cx="409578" cy="612332"/>
          </a:xfrm>
          <a:custGeom>
            <a:avLst/>
            <a:gdLst/>
            <a:ahLst/>
            <a:cxnLst/>
            <a:rect r="r" b="b" t="t" l="l"/>
            <a:pathLst>
              <a:path h="612332" w="409578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144562" y="419100"/>
            <a:ext cx="1396179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spc="131" b="true">
                <a:solidFill>
                  <a:srgbClr val="6274CF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02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44562" y="1306830"/>
            <a:ext cx="11416593" cy="118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true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기존 서비스와의 기술적 차별점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14832" y="3591364"/>
            <a:ext cx="4765695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2499" spc="24">
                <a:solidFill>
                  <a:srgbClr val="6274CF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문제 은행식의 </a:t>
            </a:r>
            <a:r>
              <a:rPr lang="en-US" sz="2499" spc="24" b="true">
                <a:solidFill>
                  <a:srgbClr val="6274CF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한정된 콘텐츠</a:t>
            </a:r>
            <a:r>
              <a:rPr lang="en-US" sz="2499" spc="24">
                <a:solidFill>
                  <a:srgbClr val="6274CF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 제공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223976" y="3486563"/>
            <a:ext cx="6321671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 spc="30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생성형 AI가 </a:t>
            </a:r>
            <a:r>
              <a:rPr lang="en-US" b="true" sz="3000" spc="30">
                <a:solidFill>
                  <a:srgbClr val="000000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사용자의 관심 분야</a:t>
            </a:r>
            <a:r>
              <a:rPr lang="en-US" sz="3000" spc="30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에</a:t>
            </a:r>
          </a:p>
          <a:p>
            <a:pPr algn="ctr">
              <a:lnSpc>
                <a:spcPts val="3900"/>
              </a:lnSpc>
            </a:pPr>
            <a:r>
              <a:rPr lang="en-US" sz="3000" spc="30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맞춘 글과 문제를 자동 생성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36362" y="5730928"/>
            <a:ext cx="5912096" cy="81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b="true" sz="2499" spc="24">
                <a:solidFill>
                  <a:srgbClr val="6274CF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정해진</a:t>
            </a:r>
            <a:r>
              <a:rPr lang="en-US" sz="2499" spc="24">
                <a:solidFill>
                  <a:srgbClr val="6274CF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 문제 해설만 제공,</a:t>
            </a:r>
          </a:p>
          <a:p>
            <a:pPr algn="ctr">
              <a:lnSpc>
                <a:spcPts val="3249"/>
              </a:lnSpc>
            </a:pPr>
            <a:r>
              <a:rPr lang="en-US" b="true" sz="2499" spc="24">
                <a:solidFill>
                  <a:srgbClr val="6274CF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추가 질문 어려움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428764" y="5648271"/>
            <a:ext cx="5912096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b="true" sz="3000" spc="30">
                <a:solidFill>
                  <a:srgbClr val="000000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대화</a:t>
            </a:r>
            <a:r>
              <a:rPr lang="en-US" sz="3000" spc="30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를 통해 </a:t>
            </a:r>
          </a:p>
          <a:p>
            <a:pPr algn="ctr">
              <a:lnSpc>
                <a:spcPts val="3900"/>
              </a:lnSpc>
            </a:pPr>
            <a:r>
              <a:rPr lang="en-US" sz="3000" spc="30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실시간 질의응답 및 추가 질문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36362" y="7904463"/>
            <a:ext cx="5912096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9"/>
              </a:lnSpc>
            </a:pPr>
            <a:r>
              <a:rPr lang="en-US" b="true" sz="2499" spc="24">
                <a:solidFill>
                  <a:srgbClr val="6274CF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통일된</a:t>
            </a:r>
            <a:r>
              <a:rPr lang="en-US" sz="2499" spc="24">
                <a:solidFill>
                  <a:srgbClr val="6274CF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 난이도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304326" y="7874909"/>
            <a:ext cx="6874084" cy="685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 spc="30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개인 </a:t>
            </a:r>
            <a:r>
              <a:rPr lang="en-US" sz="3000" spc="30" b="true">
                <a:solidFill>
                  <a:srgbClr val="000000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맞춤형</a:t>
            </a:r>
            <a:r>
              <a:rPr lang="en-US" sz="3000" spc="30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 해설 및 </a:t>
            </a:r>
            <a:r>
              <a:rPr lang="en-US" sz="3000" spc="30" b="true">
                <a:solidFill>
                  <a:srgbClr val="000000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난이도 조절</a:t>
            </a:r>
            <a:r>
              <a:rPr lang="en-US" sz="3000" spc="30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 기능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32076" y="5945111"/>
            <a:ext cx="2559726" cy="2621999"/>
          </a:xfrm>
          <a:custGeom>
            <a:avLst/>
            <a:gdLst/>
            <a:ahLst/>
            <a:cxnLst/>
            <a:rect r="r" b="b" t="t" l="l"/>
            <a:pathLst>
              <a:path h="2621999" w="2559726">
                <a:moveTo>
                  <a:pt x="0" y="0"/>
                </a:moveTo>
                <a:lnTo>
                  <a:pt x="2559726" y="0"/>
                </a:lnTo>
                <a:lnTo>
                  <a:pt x="2559726" y="2621998"/>
                </a:lnTo>
                <a:lnTo>
                  <a:pt x="0" y="2621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77887" y="4323549"/>
            <a:ext cx="3435962" cy="1988563"/>
          </a:xfrm>
          <a:custGeom>
            <a:avLst/>
            <a:gdLst/>
            <a:ahLst/>
            <a:cxnLst/>
            <a:rect r="r" b="b" t="t" l="l"/>
            <a:pathLst>
              <a:path h="1988563" w="3435962">
                <a:moveTo>
                  <a:pt x="0" y="0"/>
                </a:moveTo>
                <a:lnTo>
                  <a:pt x="3435962" y="0"/>
                </a:lnTo>
                <a:lnTo>
                  <a:pt x="3435962" y="1988563"/>
                </a:lnTo>
                <a:lnTo>
                  <a:pt x="0" y="1988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44562" y="419100"/>
            <a:ext cx="1396179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spc="131" b="true">
                <a:solidFill>
                  <a:srgbClr val="6274CF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03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44562" y="1306830"/>
            <a:ext cx="13560973" cy="118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true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소개 - 생성형 AI 기술이 포함된 주요 기능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20458" y="4827929"/>
            <a:ext cx="2982962" cy="732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  <a:spcBef>
                <a:spcPct val="0"/>
              </a:spcBef>
            </a:pPr>
            <a:r>
              <a:rPr lang="en-US" b="true" sz="3200" spc="32">
                <a:solidFill>
                  <a:srgbClr val="000000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맞춤형 줄글 생성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40475" y="8700459"/>
            <a:ext cx="3542928" cy="732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  <a:spcBef>
                <a:spcPct val="0"/>
              </a:spcBef>
            </a:pPr>
            <a:r>
              <a:rPr lang="en-US" b="true" sz="3200" spc="32">
                <a:solidFill>
                  <a:srgbClr val="000000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문제 유형 자동 생성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247187" y="6757381"/>
            <a:ext cx="3316411" cy="987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6"/>
              </a:lnSpc>
            </a:pPr>
            <a:r>
              <a:rPr lang="en-US" sz="3200" b="true">
                <a:solidFill>
                  <a:srgbClr val="000000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실시간 질의응답  대화형 피드백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71521" y="2985784"/>
            <a:ext cx="4061787" cy="181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0"/>
              </a:lnSpc>
            </a:pPr>
            <a:r>
              <a:rPr lang="en-US" sz="7700" i="true" spc="385">
                <a:solidFill>
                  <a:srgbClr val="253238"/>
                </a:solidFill>
                <a:latin typeface="IBM Plex Mono Italics"/>
                <a:ea typeface="IBM Plex Mono Italics"/>
                <a:cs typeface="IBM Plex Mono Italics"/>
                <a:sym typeface="IBM Plex Mono Italics"/>
              </a:rPr>
              <a:t>t</a:t>
            </a:r>
            <a:r>
              <a:rPr lang="en-US" sz="7700" spc="385">
                <a:solidFill>
                  <a:srgbClr val="8B61C2"/>
                </a:solidFill>
                <a:latin typeface="IBM Plex Mono"/>
                <a:ea typeface="IBM Plex Mono"/>
                <a:cs typeface="IBM Plex Mono"/>
                <a:sym typeface="IBM Plex Mono"/>
              </a:rPr>
              <a:t>e</a:t>
            </a:r>
            <a:r>
              <a:rPr lang="en-US" sz="7700" i="true" spc="385">
                <a:solidFill>
                  <a:srgbClr val="428CE2"/>
                </a:solidFill>
                <a:latin typeface="IBM Plex Mono Italics"/>
                <a:ea typeface="IBM Plex Mono Italics"/>
                <a:cs typeface="IBM Plex Mono Italics"/>
                <a:sym typeface="IBM Plex Mono Italics"/>
              </a:rPr>
              <a:t>a</a:t>
            </a:r>
            <a:r>
              <a:rPr lang="en-US" b="true" sz="7700" spc="385">
                <a:solidFill>
                  <a:srgbClr val="88D499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m</a:t>
            </a:r>
          </a:p>
          <a:p>
            <a:pPr algn="ctr">
              <a:lnSpc>
                <a:spcPts val="6930"/>
              </a:lnSpc>
            </a:pPr>
            <a:r>
              <a:rPr lang="en-US" b="true" sz="7700" spc="385">
                <a:solidFill>
                  <a:srgbClr val="428CE2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w</a:t>
            </a:r>
            <a:r>
              <a:rPr lang="en-US" b="true" sz="7700" i="true" spc="385">
                <a:solidFill>
                  <a:srgbClr val="88D499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o</a:t>
            </a:r>
            <a:r>
              <a:rPr lang="en-US" sz="7700" spc="385">
                <a:solidFill>
                  <a:srgbClr val="18375D"/>
                </a:solidFill>
                <a:latin typeface="IBM Plex Mono"/>
                <a:ea typeface="IBM Plex Mono"/>
                <a:cs typeface="IBM Plex Mono"/>
                <a:sym typeface="IBM Plex Mono"/>
              </a:rPr>
              <a:t>r</a:t>
            </a:r>
            <a:r>
              <a:rPr lang="en-US" b="true" sz="7700" i="true" spc="385">
                <a:solidFill>
                  <a:srgbClr val="8B61C2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k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306139" y="2929040"/>
            <a:ext cx="2798792" cy="1994139"/>
          </a:xfrm>
          <a:custGeom>
            <a:avLst/>
            <a:gdLst/>
            <a:ahLst/>
            <a:cxnLst/>
            <a:rect r="r" b="b" t="t" l="l"/>
            <a:pathLst>
              <a:path h="1994139" w="2798792">
                <a:moveTo>
                  <a:pt x="0" y="0"/>
                </a:moveTo>
                <a:lnTo>
                  <a:pt x="2798792" y="0"/>
                </a:lnTo>
                <a:lnTo>
                  <a:pt x="2798792" y="1994139"/>
                </a:lnTo>
                <a:lnTo>
                  <a:pt x="0" y="1994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856582" y="4827929"/>
            <a:ext cx="1697906" cy="732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  <a:spcBef>
                <a:spcPct val="0"/>
              </a:spcBef>
            </a:pPr>
            <a:r>
              <a:rPr lang="en-US" b="true" sz="3200" spc="32">
                <a:solidFill>
                  <a:srgbClr val="000000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해설 기능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3166549" y="6233456"/>
            <a:ext cx="3145857" cy="2333654"/>
          </a:xfrm>
          <a:custGeom>
            <a:avLst/>
            <a:gdLst/>
            <a:ahLst/>
            <a:cxnLst/>
            <a:rect r="r" b="b" t="t" l="l"/>
            <a:pathLst>
              <a:path h="2333654" w="3145857">
                <a:moveTo>
                  <a:pt x="0" y="0"/>
                </a:moveTo>
                <a:lnTo>
                  <a:pt x="3145857" y="0"/>
                </a:lnTo>
                <a:lnTo>
                  <a:pt x="3145857" y="2333653"/>
                </a:lnTo>
                <a:lnTo>
                  <a:pt x="0" y="23336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959074" y="8737988"/>
            <a:ext cx="3492922" cy="923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6"/>
              </a:lnSpc>
            </a:pPr>
            <a:r>
              <a:rPr lang="en-US" b="true" sz="3200" spc="32">
                <a:solidFill>
                  <a:srgbClr val="000000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학습 히스토리 기반 </a:t>
            </a:r>
          </a:p>
          <a:p>
            <a:pPr algn="ctr">
              <a:lnSpc>
                <a:spcPts val="3616"/>
              </a:lnSpc>
            </a:pPr>
            <a:r>
              <a:rPr lang="en-US" b="true" sz="3200" spc="32">
                <a:solidFill>
                  <a:srgbClr val="000000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개인화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9435" y="4215965"/>
            <a:ext cx="3649475" cy="2705332"/>
          </a:xfrm>
          <a:custGeom>
            <a:avLst/>
            <a:gdLst/>
            <a:ahLst/>
            <a:cxnLst/>
            <a:rect r="r" b="b" t="t" l="l"/>
            <a:pathLst>
              <a:path h="2705332" w="3649475">
                <a:moveTo>
                  <a:pt x="0" y="0"/>
                </a:moveTo>
                <a:lnTo>
                  <a:pt x="3649475" y="0"/>
                </a:lnTo>
                <a:lnTo>
                  <a:pt x="3649475" y="2705332"/>
                </a:lnTo>
                <a:lnTo>
                  <a:pt x="0" y="27053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44562" y="419100"/>
            <a:ext cx="1396179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spc="131" b="true">
                <a:solidFill>
                  <a:srgbClr val="6274CF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03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44562" y="1367357"/>
            <a:ext cx="8562387" cy="1492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000"/>
              </a:lnSpc>
            </a:pPr>
            <a:r>
              <a:rPr lang="en-US" sz="6500" b="true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생성형 AI - 기능/기술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42175" y="7254136"/>
            <a:ext cx="1577766" cy="674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6"/>
              </a:lnSpc>
              <a:spcBef>
                <a:spcPct val="0"/>
              </a:spcBef>
            </a:pPr>
            <a:r>
              <a:rPr lang="en-US" sz="3947" spc="39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GPT-4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25642" y="3843881"/>
            <a:ext cx="11645570" cy="3488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5"/>
              </a:lnSpc>
            </a:pPr>
            <a:r>
              <a:rPr lang="en-US" sz="4026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[자연어 생성 모델]</a:t>
            </a:r>
          </a:p>
          <a:p>
            <a:pPr algn="l" marL="651979" indent="-325989" lvl="1">
              <a:lnSpc>
                <a:spcPts val="5163"/>
              </a:lnSpc>
              <a:buFont typeface="Arial"/>
              <a:buChar char="•"/>
            </a:pPr>
            <a:r>
              <a:rPr lang="en-US" sz="3019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학생</a:t>
            </a:r>
            <a:r>
              <a:rPr lang="en-US" sz="3019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의 관심 주제를 바탕으로 지문을 창의적이고 자연스럽게 생성</a:t>
            </a:r>
          </a:p>
          <a:p>
            <a:pPr algn="l" marL="651979" indent="-325989" lvl="1">
              <a:lnSpc>
                <a:spcPts val="5163"/>
              </a:lnSpc>
              <a:buFont typeface="Arial"/>
              <a:buChar char="•"/>
            </a:pPr>
            <a:r>
              <a:rPr lang="en-US" sz="3019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 </a:t>
            </a:r>
            <a:r>
              <a:rPr lang="en-US" sz="3019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글의 내용에 맞는 문제 출제, 오답 해설, 실시간 피드백까지 모두 담당</a:t>
            </a:r>
          </a:p>
          <a:p>
            <a:pPr algn="l" marL="651979" indent="-325989" lvl="1">
              <a:lnSpc>
                <a:spcPts val="5163"/>
              </a:lnSpc>
              <a:buFont typeface="Arial"/>
              <a:buChar char="•"/>
            </a:pPr>
            <a:r>
              <a:rPr lang="en-US" sz="3019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학습자 질문에 대화형 응답 처리로 개인 맞춤형 학습 환경 제공</a:t>
            </a:r>
          </a:p>
          <a:p>
            <a:pPr algn="ctr">
              <a:lnSpc>
                <a:spcPts val="5323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4562" y="4901119"/>
            <a:ext cx="5558086" cy="1105594"/>
          </a:xfrm>
          <a:custGeom>
            <a:avLst/>
            <a:gdLst/>
            <a:ahLst/>
            <a:cxnLst/>
            <a:rect r="r" b="b" t="t" l="l"/>
            <a:pathLst>
              <a:path h="1105594" w="5558086">
                <a:moveTo>
                  <a:pt x="0" y="0"/>
                </a:moveTo>
                <a:lnTo>
                  <a:pt x="5558086" y="0"/>
                </a:lnTo>
                <a:lnTo>
                  <a:pt x="5558086" y="1105593"/>
                </a:lnTo>
                <a:lnTo>
                  <a:pt x="0" y="11055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48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87410" y="6285210"/>
            <a:ext cx="2272391" cy="616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4"/>
              </a:lnSpc>
              <a:spcBef>
                <a:spcPct val="0"/>
              </a:spcBef>
            </a:pPr>
            <a:r>
              <a:rPr lang="en-US" sz="3631" spc="36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langChain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762279" y="4198717"/>
            <a:ext cx="10157687" cy="3881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13"/>
              </a:lnSpc>
            </a:pPr>
            <a:r>
              <a:rPr lang="en-US" sz="4392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     [대화 흐름 및 기억 관리 프레임워크]</a:t>
            </a:r>
          </a:p>
          <a:p>
            <a:pPr algn="l" marL="684863" indent="-342432" lvl="1">
              <a:lnSpc>
                <a:spcPts val="5931"/>
              </a:lnSpc>
              <a:buFont typeface="Arial"/>
              <a:buChar char="•"/>
            </a:pPr>
            <a:r>
              <a:rPr lang="en-US" sz="3172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GPT가 과거 대화 맥락을 기억하게 하여 일관된 문맥 유지</a:t>
            </a:r>
          </a:p>
          <a:p>
            <a:pPr algn="l" marL="684863" indent="-342432" lvl="1">
              <a:lnSpc>
                <a:spcPts val="5931"/>
              </a:lnSpc>
              <a:buFont typeface="Arial"/>
              <a:buChar char="•"/>
            </a:pPr>
            <a:r>
              <a:rPr lang="en-US" sz="3172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학습 이력 기반으로 맞춤형 질문 생성 및 피드백 제공</a:t>
            </a:r>
          </a:p>
          <a:p>
            <a:pPr algn="l" marL="684863" indent="-342432" lvl="1">
              <a:lnSpc>
                <a:spcPts val="5931"/>
              </a:lnSpc>
              <a:buFont typeface="Arial"/>
              <a:buChar char="•"/>
            </a:pPr>
            <a:r>
              <a:rPr lang="en-US" sz="3172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여러 외부 도구(API, DB)와 연결하여 AI의 기능을 확장</a:t>
            </a:r>
          </a:p>
          <a:p>
            <a:pPr algn="l">
              <a:lnSpc>
                <a:spcPts val="444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144562" y="419100"/>
            <a:ext cx="1396179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spc="131" b="true">
                <a:solidFill>
                  <a:srgbClr val="6274CF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03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44562" y="1424507"/>
            <a:ext cx="8562387" cy="1492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000"/>
              </a:lnSpc>
            </a:pPr>
            <a:r>
              <a:rPr lang="en-US" sz="6500" b="true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생성형 AI - 기능/기술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56704" y="3660712"/>
            <a:ext cx="3285416" cy="3285416"/>
          </a:xfrm>
          <a:custGeom>
            <a:avLst/>
            <a:gdLst/>
            <a:ahLst/>
            <a:cxnLst/>
            <a:rect r="r" b="b" t="t" l="l"/>
            <a:pathLst>
              <a:path h="3285416" w="3285416">
                <a:moveTo>
                  <a:pt x="0" y="0"/>
                </a:moveTo>
                <a:lnTo>
                  <a:pt x="3285416" y="0"/>
                </a:lnTo>
                <a:lnTo>
                  <a:pt x="3285416" y="3285416"/>
                </a:lnTo>
                <a:lnTo>
                  <a:pt x="0" y="3285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44562" y="419100"/>
            <a:ext cx="1396179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spc="131" b="true">
                <a:solidFill>
                  <a:srgbClr val="6274CF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03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44562" y="1432034"/>
            <a:ext cx="9257969" cy="1492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000"/>
              </a:lnSpc>
            </a:pPr>
            <a:r>
              <a:rPr lang="en-US" sz="6500" b="true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생성형 AI - 기능/기술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42652" y="7275589"/>
            <a:ext cx="3930895" cy="656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2"/>
              </a:lnSpc>
              <a:spcBef>
                <a:spcPct val="0"/>
              </a:spcBef>
            </a:pPr>
            <a:r>
              <a:rPr lang="en-US" sz="3830" spc="38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BERT Tokenizer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189550" y="4004712"/>
            <a:ext cx="10387512" cy="3441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43"/>
              </a:lnSpc>
            </a:pPr>
            <a:r>
              <a:rPr lang="en-US" sz="4521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[문맥 기반 단어 분석 도구]</a:t>
            </a:r>
          </a:p>
          <a:p>
            <a:pPr algn="l" marL="705108" indent="-352554" lvl="1">
              <a:lnSpc>
                <a:spcPts val="6531"/>
              </a:lnSpc>
              <a:buFont typeface="Arial"/>
              <a:buChar char="•"/>
            </a:pPr>
            <a:r>
              <a:rPr lang="en-US" sz="3265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글의 문맥을 분석하여 핵심 단어 추출 및 난이도 판단</a:t>
            </a:r>
          </a:p>
          <a:p>
            <a:pPr algn="ctr" marL="705108" indent="-352554" lvl="1">
              <a:lnSpc>
                <a:spcPts val="6531"/>
              </a:lnSpc>
              <a:buFont typeface="Arial"/>
              <a:buChar char="•"/>
            </a:pPr>
            <a:r>
              <a:rPr lang="en-US" sz="3265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단어 선택, 문제 유형 설계 시 학생 수준에 맞는 단어 매핑</a:t>
            </a:r>
          </a:p>
          <a:p>
            <a:pPr algn="ctr">
              <a:lnSpc>
                <a:spcPts val="4572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0696" y="3838591"/>
            <a:ext cx="3083967" cy="3111190"/>
          </a:xfrm>
          <a:custGeom>
            <a:avLst/>
            <a:gdLst/>
            <a:ahLst/>
            <a:cxnLst/>
            <a:rect r="r" b="b" t="t" l="l"/>
            <a:pathLst>
              <a:path h="3111190" w="3083967">
                <a:moveTo>
                  <a:pt x="0" y="0"/>
                </a:moveTo>
                <a:lnTo>
                  <a:pt x="3083967" y="0"/>
                </a:lnTo>
                <a:lnTo>
                  <a:pt x="3083967" y="3111190"/>
                </a:lnTo>
                <a:lnTo>
                  <a:pt x="0" y="3111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7119292"/>
            <a:ext cx="3627959" cy="737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2"/>
              </a:lnSpc>
              <a:spcBef>
                <a:spcPct val="0"/>
              </a:spcBef>
            </a:pPr>
            <a:r>
              <a:rPr lang="en-US" sz="3216" spc="32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 Prompt Template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425756" y="3692383"/>
            <a:ext cx="12414126" cy="3479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99"/>
              </a:lnSpc>
            </a:pPr>
            <a:r>
              <a:rPr lang="en-US" sz="3990" spc="39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[문제 출제와 해설 생성을 위한 명령어 설계 도구]</a:t>
            </a:r>
          </a:p>
          <a:p>
            <a:pPr algn="l" marL="627060" indent="-313530" lvl="1">
              <a:lnSpc>
                <a:spcPts val="6476"/>
              </a:lnSpc>
              <a:buFont typeface="Arial"/>
              <a:buChar char="•"/>
            </a:pPr>
            <a:r>
              <a:rPr lang="en-US" sz="2904" spc="29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G</a:t>
            </a:r>
            <a:r>
              <a:rPr lang="en-US" sz="2904" spc="29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PT가 따라야 할 명확한 구조(지문 → 문제 유형 → 피드백)를 제공</a:t>
            </a:r>
          </a:p>
          <a:p>
            <a:pPr algn="l" marL="627060" indent="-313530" lvl="1">
              <a:lnSpc>
                <a:spcPts val="6476"/>
              </a:lnSpc>
              <a:buFont typeface="Arial"/>
              <a:buChar char="•"/>
            </a:pPr>
            <a:r>
              <a:rPr lang="en-US" sz="2904" spc="29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예: "이 지문에 대해 어휘 퀴즈와 해설을 생성해줘." 와 같은 프롬프트 구조화</a:t>
            </a:r>
          </a:p>
          <a:p>
            <a:pPr algn="ctr">
              <a:lnSpc>
                <a:spcPts val="5808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144562" y="419100"/>
            <a:ext cx="1396179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spc="131" b="true">
                <a:solidFill>
                  <a:srgbClr val="6274CF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03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44562" y="1424507"/>
            <a:ext cx="8562387" cy="1492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000"/>
              </a:lnSpc>
            </a:pPr>
            <a:r>
              <a:rPr lang="en-US" sz="6500" b="true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생성형 AI - 기능/기술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3708" y="-155407"/>
            <a:ext cx="1396179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spc="131" b="true">
                <a:solidFill>
                  <a:srgbClr val="6274CF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03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73708" y="732323"/>
            <a:ext cx="13560973" cy="118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true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각 기능과 연결된 기술 소개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7250" y="2849188"/>
            <a:ext cx="4432518" cy="79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3500" spc="35">
                <a:solidFill>
                  <a:srgbClr val="000000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1. 맞춤형 줄글 생성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713517" y="1525438"/>
            <a:ext cx="2068419" cy="1533306"/>
          </a:xfrm>
          <a:custGeom>
            <a:avLst/>
            <a:gdLst/>
            <a:ahLst/>
            <a:cxnLst/>
            <a:rect r="r" b="b" t="t" l="l"/>
            <a:pathLst>
              <a:path h="1533306" w="2068419">
                <a:moveTo>
                  <a:pt x="0" y="0"/>
                </a:moveTo>
                <a:lnTo>
                  <a:pt x="2068420" y="0"/>
                </a:lnTo>
                <a:lnTo>
                  <a:pt x="2068420" y="1533306"/>
                </a:lnTo>
                <a:lnTo>
                  <a:pt x="0" y="15333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633139" y="3465167"/>
            <a:ext cx="3763773" cy="778482"/>
          </a:xfrm>
          <a:custGeom>
            <a:avLst/>
            <a:gdLst/>
            <a:ahLst/>
            <a:cxnLst/>
            <a:rect r="r" b="b" t="t" l="l"/>
            <a:pathLst>
              <a:path h="778482" w="3763773">
                <a:moveTo>
                  <a:pt x="0" y="0"/>
                </a:moveTo>
                <a:lnTo>
                  <a:pt x="3763773" y="0"/>
                </a:lnTo>
                <a:lnTo>
                  <a:pt x="3763773" y="778481"/>
                </a:lnTo>
                <a:lnTo>
                  <a:pt x="0" y="778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487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9526" y="7575550"/>
            <a:ext cx="4502051" cy="168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3500" spc="35">
                <a:solidFill>
                  <a:srgbClr val="000000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4. 실시간 질의응답 및 대화형 피드백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3708" y="4370013"/>
            <a:ext cx="4490085" cy="79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3500" spc="35">
                <a:solidFill>
                  <a:srgbClr val="000000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2. 문제 유형 자동 생성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73708" y="6050872"/>
            <a:ext cx="2334459" cy="79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3500" spc="35">
                <a:solidFill>
                  <a:srgbClr val="000000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3. 해설기능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2713517" y="4653223"/>
            <a:ext cx="1801508" cy="1801508"/>
          </a:xfrm>
          <a:custGeom>
            <a:avLst/>
            <a:gdLst/>
            <a:ahLst/>
            <a:cxnLst/>
            <a:rect r="r" b="b" t="t" l="l"/>
            <a:pathLst>
              <a:path h="1801508" w="1801508">
                <a:moveTo>
                  <a:pt x="0" y="0"/>
                </a:moveTo>
                <a:lnTo>
                  <a:pt x="1801509" y="0"/>
                </a:lnTo>
                <a:lnTo>
                  <a:pt x="1801509" y="1801509"/>
                </a:lnTo>
                <a:lnTo>
                  <a:pt x="0" y="18015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633139" y="6866189"/>
            <a:ext cx="2178283" cy="1060032"/>
          </a:xfrm>
          <a:custGeom>
            <a:avLst/>
            <a:gdLst/>
            <a:ahLst/>
            <a:cxnLst/>
            <a:rect r="r" b="b" t="t" l="l"/>
            <a:pathLst>
              <a:path h="1060032" w="2178283">
                <a:moveTo>
                  <a:pt x="0" y="0"/>
                </a:moveTo>
                <a:lnTo>
                  <a:pt x="2178283" y="0"/>
                </a:lnTo>
                <a:lnTo>
                  <a:pt x="2178283" y="1060032"/>
                </a:lnTo>
                <a:lnTo>
                  <a:pt x="0" y="10600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6664" r="0" b="-50641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540035" y="8711429"/>
            <a:ext cx="2364491" cy="902990"/>
          </a:xfrm>
          <a:custGeom>
            <a:avLst/>
            <a:gdLst/>
            <a:ahLst/>
            <a:cxnLst/>
            <a:rect r="r" b="b" t="t" l="l"/>
            <a:pathLst>
              <a:path h="902990" w="2364491">
                <a:moveTo>
                  <a:pt x="0" y="0"/>
                </a:moveTo>
                <a:lnTo>
                  <a:pt x="2364491" y="0"/>
                </a:lnTo>
                <a:lnTo>
                  <a:pt x="2364491" y="902990"/>
                </a:lnTo>
                <a:lnTo>
                  <a:pt x="0" y="9029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6089" r="0" b="-21856"/>
            </a:stretch>
          </a:blipFill>
        </p:spPr>
      </p:sp>
      <p:sp>
        <p:nvSpPr>
          <p:cNvPr name="AutoShape 13" id="13"/>
          <p:cNvSpPr/>
          <p:nvPr/>
        </p:nvSpPr>
        <p:spPr>
          <a:xfrm flipV="true">
            <a:off x="4559768" y="2292091"/>
            <a:ext cx="8153749" cy="108891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>
            <a:off x="4559768" y="3381001"/>
            <a:ext cx="8073371" cy="473407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 flipV="true">
            <a:off x="4863793" y="2292091"/>
            <a:ext cx="7849724" cy="2609735"/>
          </a:xfrm>
          <a:prstGeom prst="line">
            <a:avLst/>
          </a:prstGeom>
          <a:ln cap="flat" w="38100">
            <a:solidFill>
              <a:srgbClr val="BD59D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>
            <a:off x="4863793" y="4901825"/>
            <a:ext cx="7849724" cy="652152"/>
          </a:xfrm>
          <a:prstGeom prst="line">
            <a:avLst/>
          </a:prstGeom>
          <a:ln cap="flat" w="38100">
            <a:solidFill>
              <a:srgbClr val="BD59D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 flipV="true">
            <a:off x="2708166" y="2292091"/>
            <a:ext cx="10005351" cy="4290593"/>
          </a:xfrm>
          <a:prstGeom prst="line">
            <a:avLst/>
          </a:prstGeom>
          <a:ln cap="flat" w="38100">
            <a:solidFill>
              <a:srgbClr val="FFDE5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>
            <a:off x="2708166" y="6582684"/>
            <a:ext cx="9924973" cy="813521"/>
          </a:xfrm>
          <a:prstGeom prst="line">
            <a:avLst/>
          </a:prstGeom>
          <a:ln cap="flat" w="38100">
            <a:solidFill>
              <a:srgbClr val="FFDE5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>
            <a:off x="2708166" y="6582684"/>
            <a:ext cx="9831869" cy="2580240"/>
          </a:xfrm>
          <a:prstGeom prst="line">
            <a:avLst/>
          </a:prstGeom>
          <a:ln cap="flat" w="38100">
            <a:solidFill>
              <a:srgbClr val="FFDE5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 flipV="true">
            <a:off x="4751576" y="2292091"/>
            <a:ext cx="7961941" cy="6258184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 flipV="true">
            <a:off x="4753130" y="3854407"/>
            <a:ext cx="7880009" cy="4714854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44562" y="419100"/>
            <a:ext cx="1396179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spc="131" b="true">
                <a:solidFill>
                  <a:srgbClr val="6274CF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03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44562" y="1306830"/>
            <a:ext cx="13560973" cy="118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true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소개 - 생성형 AI 기술이 포함된 주요 기능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33579" y="4614311"/>
            <a:ext cx="4432518" cy="821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2"/>
              </a:lnSpc>
              <a:spcBef>
                <a:spcPct val="0"/>
              </a:spcBef>
            </a:pPr>
            <a:r>
              <a:rPr lang="en-US" b="true" sz="3636" spc="36">
                <a:solidFill>
                  <a:srgbClr val="000000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맞춤형 줄글 생성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39392" y="3504303"/>
            <a:ext cx="2484573" cy="1110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9"/>
              </a:lnSpc>
            </a:pPr>
            <a:r>
              <a:rPr lang="en-US" sz="4710" i="true" spc="235">
                <a:solidFill>
                  <a:srgbClr val="253238"/>
                </a:solidFill>
                <a:latin typeface="IBM Plex Mono Italics"/>
                <a:ea typeface="IBM Plex Mono Italics"/>
                <a:cs typeface="IBM Plex Mono Italics"/>
                <a:sym typeface="IBM Plex Mono Italics"/>
              </a:rPr>
              <a:t>t</a:t>
            </a:r>
            <a:r>
              <a:rPr lang="en-US" sz="4710" spc="235">
                <a:solidFill>
                  <a:srgbClr val="8B61C2"/>
                </a:solidFill>
                <a:latin typeface="IBM Plex Mono"/>
                <a:ea typeface="IBM Plex Mono"/>
                <a:cs typeface="IBM Plex Mono"/>
                <a:sym typeface="IBM Plex Mono"/>
              </a:rPr>
              <a:t>e</a:t>
            </a:r>
            <a:r>
              <a:rPr lang="en-US" sz="4710" i="true" spc="235">
                <a:solidFill>
                  <a:srgbClr val="428CE2"/>
                </a:solidFill>
                <a:latin typeface="IBM Plex Mono Italics"/>
                <a:ea typeface="IBM Plex Mono Italics"/>
                <a:cs typeface="IBM Plex Mono Italics"/>
                <a:sym typeface="IBM Plex Mono Italics"/>
              </a:rPr>
              <a:t>a</a:t>
            </a:r>
            <a:r>
              <a:rPr lang="en-US" b="true" sz="4710" spc="235">
                <a:solidFill>
                  <a:srgbClr val="88D499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m</a:t>
            </a:r>
          </a:p>
          <a:p>
            <a:pPr algn="ctr">
              <a:lnSpc>
                <a:spcPts val="4239"/>
              </a:lnSpc>
            </a:pPr>
            <a:r>
              <a:rPr lang="en-US" b="true" sz="4710" spc="235">
                <a:solidFill>
                  <a:srgbClr val="428CE2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w</a:t>
            </a:r>
            <a:r>
              <a:rPr lang="en-US" b="true" sz="4710" i="true" spc="235">
                <a:solidFill>
                  <a:srgbClr val="88D499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o</a:t>
            </a:r>
            <a:r>
              <a:rPr lang="en-US" sz="4710" spc="235">
                <a:solidFill>
                  <a:srgbClr val="18375D"/>
                </a:solidFill>
                <a:latin typeface="IBM Plex Mono"/>
                <a:ea typeface="IBM Plex Mono"/>
                <a:cs typeface="IBM Plex Mono"/>
                <a:sym typeface="IBM Plex Mono"/>
              </a:rPr>
              <a:t>r</a:t>
            </a:r>
            <a:r>
              <a:rPr lang="en-US" b="true" sz="4710" i="true" spc="235">
                <a:solidFill>
                  <a:srgbClr val="8B61C2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k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5796052" y="4450074"/>
            <a:ext cx="602926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" id="7"/>
          <p:cNvSpPr/>
          <p:nvPr/>
        </p:nvSpPr>
        <p:spPr>
          <a:xfrm>
            <a:off x="5920401" y="8150877"/>
            <a:ext cx="588586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1825313" y="3209031"/>
            <a:ext cx="3348318" cy="2482087"/>
          </a:xfrm>
          <a:custGeom>
            <a:avLst/>
            <a:gdLst/>
            <a:ahLst/>
            <a:cxnLst/>
            <a:rect r="r" b="b" t="t" l="l"/>
            <a:pathLst>
              <a:path h="2482087" w="3348318">
                <a:moveTo>
                  <a:pt x="0" y="0"/>
                </a:moveTo>
                <a:lnTo>
                  <a:pt x="3348319" y="0"/>
                </a:lnTo>
                <a:lnTo>
                  <a:pt x="3348319" y="2482086"/>
                </a:lnTo>
                <a:lnTo>
                  <a:pt x="0" y="24820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806263" y="7262004"/>
            <a:ext cx="6227173" cy="1288000"/>
          </a:xfrm>
          <a:custGeom>
            <a:avLst/>
            <a:gdLst/>
            <a:ahLst/>
            <a:cxnLst/>
            <a:rect r="r" b="b" t="t" l="l"/>
            <a:pathLst>
              <a:path h="1288000" w="6227173">
                <a:moveTo>
                  <a:pt x="0" y="0"/>
                </a:moveTo>
                <a:lnTo>
                  <a:pt x="6227173" y="0"/>
                </a:lnTo>
                <a:lnTo>
                  <a:pt x="6227173" y="1288000"/>
                </a:lnTo>
                <a:lnTo>
                  <a:pt x="0" y="1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487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875711" y="6676075"/>
            <a:ext cx="2548254" cy="1474802"/>
          </a:xfrm>
          <a:custGeom>
            <a:avLst/>
            <a:gdLst/>
            <a:ahLst/>
            <a:cxnLst/>
            <a:rect r="r" b="b" t="t" l="l"/>
            <a:pathLst>
              <a:path h="1474802" w="2548254">
                <a:moveTo>
                  <a:pt x="0" y="0"/>
                </a:moveTo>
                <a:lnTo>
                  <a:pt x="2548255" y="0"/>
                </a:lnTo>
                <a:lnTo>
                  <a:pt x="2548255" y="1474802"/>
                </a:lnTo>
                <a:lnTo>
                  <a:pt x="0" y="14748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08687" y="8169927"/>
            <a:ext cx="6361867" cy="768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99"/>
              </a:lnSpc>
              <a:spcBef>
                <a:spcPct val="0"/>
              </a:spcBef>
            </a:pPr>
            <a:r>
              <a:rPr lang="en-US" b="true" sz="3399" spc="33">
                <a:solidFill>
                  <a:srgbClr val="000000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실시간 질의응답 &amp; 대화형 피드백</a:t>
            </a:r>
          </a:p>
        </p:txBody>
      </p:sp>
      <p:sp>
        <p:nvSpPr>
          <p:cNvPr name="AutoShape 12" id="12"/>
          <p:cNvSpPr/>
          <p:nvPr/>
        </p:nvSpPr>
        <p:spPr>
          <a:xfrm flipV="true">
            <a:off x="5920401" y="4742336"/>
            <a:ext cx="5904912" cy="340854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>
            <a:off x="5796052" y="4450074"/>
            <a:ext cx="6010211" cy="345593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30580" y="5719487"/>
            <a:ext cx="825450" cy="82545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5DAF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2372063"/>
            <a:chOff x="0" y="0"/>
            <a:chExt cx="4816593" cy="6247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624741"/>
            </a:xfrm>
            <a:custGeom>
              <a:avLst/>
              <a:gdLst/>
              <a:ahLst/>
              <a:cxnLst/>
              <a:rect r="r" b="b" t="t" l="l"/>
              <a:pathLst>
                <a:path h="62474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24741"/>
                  </a:lnTo>
                  <a:lnTo>
                    <a:pt x="0" y="624741"/>
                  </a:lnTo>
                  <a:close/>
                </a:path>
              </a:pathLst>
            </a:custGeom>
            <a:solidFill>
              <a:srgbClr val="C9D2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4816593" cy="7009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176322" y="264964"/>
            <a:ext cx="7110099" cy="165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b="true" sz="9600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CONTENTS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459155" y="3449421"/>
            <a:ext cx="825450" cy="82545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5DAF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539633" y="3172127"/>
            <a:ext cx="607344" cy="965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16"/>
              </a:lnSpc>
            </a:pPr>
            <a:r>
              <a:rPr lang="en-US" b="true" sz="3735" spc="112">
                <a:solidFill>
                  <a:srgbClr val="000000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1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430580" y="8016950"/>
            <a:ext cx="825450" cy="82545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5DAF8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539633" y="7746876"/>
            <a:ext cx="607344" cy="965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16"/>
              </a:lnSpc>
            </a:pPr>
            <a:r>
              <a:rPr lang="en-US" b="true" sz="3735" spc="112">
                <a:solidFill>
                  <a:srgbClr val="000000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5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2430580" y="4570187"/>
            <a:ext cx="825450" cy="82545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5DAF8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2539633" y="4312971"/>
            <a:ext cx="607344" cy="965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16"/>
              </a:lnSpc>
            </a:pPr>
            <a:r>
              <a:rPr lang="en-US" b="true" sz="3735" spc="112">
                <a:solidFill>
                  <a:srgbClr val="000000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539633" y="5452558"/>
            <a:ext cx="607344" cy="965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16"/>
              </a:lnSpc>
            </a:pPr>
            <a:r>
              <a:rPr lang="en-US" b="true" sz="3735" spc="112">
                <a:solidFill>
                  <a:srgbClr val="000000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3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2430580" y="6867650"/>
            <a:ext cx="825450" cy="825450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5DAF8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2539633" y="6597576"/>
            <a:ext cx="607344" cy="965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16"/>
              </a:lnSpc>
            </a:pPr>
            <a:r>
              <a:rPr lang="en-US" b="true" sz="3735" spc="112">
                <a:solidFill>
                  <a:srgbClr val="000000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4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564449" y="7730743"/>
            <a:ext cx="7237717" cy="968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67"/>
              </a:lnSpc>
            </a:pPr>
            <a:r>
              <a:rPr lang="en-US" sz="3845" spc="38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플랫폼 사용 가능성 및 확장성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590894" y="3155994"/>
            <a:ext cx="5936143" cy="968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67"/>
              </a:lnSpc>
            </a:pPr>
            <a:r>
              <a:rPr lang="en-US" sz="3845" spc="38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문제 정의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590894" y="4300310"/>
            <a:ext cx="12266526" cy="968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67"/>
              </a:lnSpc>
            </a:pPr>
            <a:r>
              <a:rPr lang="en-US" sz="3845" spc="38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생성형 AI를 활용한 문해력 학습 플랫폼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590894" y="5442613"/>
            <a:ext cx="5936143" cy="968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67"/>
              </a:lnSpc>
            </a:pPr>
            <a:r>
              <a:rPr lang="en-US" sz="3845" spc="38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기술 소개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590894" y="6584915"/>
            <a:ext cx="5936143" cy="968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67"/>
              </a:lnSpc>
            </a:pPr>
            <a:r>
              <a:rPr lang="en-US" sz="3845" spc="38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구현 계획 및 일정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44562" y="419100"/>
            <a:ext cx="1396179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spc="131" b="true">
                <a:solidFill>
                  <a:srgbClr val="6274CF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03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44562" y="1306830"/>
            <a:ext cx="13560973" cy="118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true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소개 - 생성형 AI 기술이 포함된 주요 기능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7094456" y="4166993"/>
            <a:ext cx="4946040" cy="155679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" id="5"/>
          <p:cNvSpPr/>
          <p:nvPr/>
        </p:nvSpPr>
        <p:spPr>
          <a:xfrm>
            <a:off x="7084721" y="5858531"/>
            <a:ext cx="5074938" cy="213918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032342" y="4301024"/>
            <a:ext cx="1992376" cy="2040847"/>
          </a:xfrm>
          <a:custGeom>
            <a:avLst/>
            <a:gdLst/>
            <a:ahLst/>
            <a:cxnLst/>
            <a:rect r="r" b="b" t="t" l="l"/>
            <a:pathLst>
              <a:path h="2040847" w="1992376">
                <a:moveTo>
                  <a:pt x="0" y="0"/>
                </a:moveTo>
                <a:lnTo>
                  <a:pt x="1992376" y="0"/>
                </a:lnTo>
                <a:lnTo>
                  <a:pt x="1992376" y="2040847"/>
                </a:lnTo>
                <a:lnTo>
                  <a:pt x="0" y="20408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33278" y="6452777"/>
            <a:ext cx="3985974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b="true" sz="3600" spc="36">
                <a:solidFill>
                  <a:srgbClr val="000000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문제 유형 자동 생성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040496" y="2956136"/>
            <a:ext cx="3266875" cy="2421714"/>
          </a:xfrm>
          <a:custGeom>
            <a:avLst/>
            <a:gdLst/>
            <a:ahLst/>
            <a:cxnLst/>
            <a:rect r="r" b="b" t="t" l="l"/>
            <a:pathLst>
              <a:path h="2421714" w="3266875">
                <a:moveTo>
                  <a:pt x="0" y="0"/>
                </a:moveTo>
                <a:lnTo>
                  <a:pt x="3266875" y="0"/>
                </a:lnTo>
                <a:lnTo>
                  <a:pt x="3266875" y="2421714"/>
                </a:lnTo>
                <a:lnTo>
                  <a:pt x="0" y="24217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159659" y="6341871"/>
            <a:ext cx="3028549" cy="3028549"/>
          </a:xfrm>
          <a:custGeom>
            <a:avLst/>
            <a:gdLst/>
            <a:ahLst/>
            <a:cxnLst/>
            <a:rect r="r" b="b" t="t" l="l"/>
            <a:pathLst>
              <a:path h="3028549" w="3028549">
                <a:moveTo>
                  <a:pt x="0" y="0"/>
                </a:moveTo>
                <a:lnTo>
                  <a:pt x="3028549" y="0"/>
                </a:lnTo>
                <a:lnTo>
                  <a:pt x="3028549" y="3028549"/>
                </a:lnTo>
                <a:lnTo>
                  <a:pt x="0" y="30285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40741" y="4526908"/>
            <a:ext cx="2942576" cy="2096585"/>
          </a:xfrm>
          <a:custGeom>
            <a:avLst/>
            <a:gdLst/>
            <a:ahLst/>
            <a:cxnLst/>
            <a:rect r="r" b="b" t="t" l="l"/>
            <a:pathLst>
              <a:path h="2096585" w="2942576">
                <a:moveTo>
                  <a:pt x="0" y="0"/>
                </a:moveTo>
                <a:lnTo>
                  <a:pt x="2942576" y="0"/>
                </a:lnTo>
                <a:lnTo>
                  <a:pt x="2942576" y="2096585"/>
                </a:lnTo>
                <a:lnTo>
                  <a:pt x="0" y="20965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6591353" y="3557346"/>
            <a:ext cx="4524247" cy="173201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115600" y="2587784"/>
            <a:ext cx="2615866" cy="1939124"/>
          </a:xfrm>
          <a:custGeom>
            <a:avLst/>
            <a:gdLst/>
            <a:ahLst/>
            <a:cxnLst/>
            <a:rect r="r" b="b" t="t" l="l"/>
            <a:pathLst>
              <a:path h="1939124" w="2615866">
                <a:moveTo>
                  <a:pt x="0" y="0"/>
                </a:moveTo>
                <a:lnTo>
                  <a:pt x="2615865" y="0"/>
                </a:lnTo>
                <a:lnTo>
                  <a:pt x="2615865" y="1939124"/>
                </a:lnTo>
                <a:lnTo>
                  <a:pt x="0" y="19391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6591353" y="6219359"/>
            <a:ext cx="474303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334391" y="5120604"/>
            <a:ext cx="2178283" cy="2197511"/>
          </a:xfrm>
          <a:custGeom>
            <a:avLst/>
            <a:gdLst/>
            <a:ahLst/>
            <a:cxnLst/>
            <a:rect r="r" b="b" t="t" l="l"/>
            <a:pathLst>
              <a:path h="2197511" w="2178283">
                <a:moveTo>
                  <a:pt x="0" y="0"/>
                </a:moveTo>
                <a:lnTo>
                  <a:pt x="2178283" y="0"/>
                </a:lnTo>
                <a:lnTo>
                  <a:pt x="2178283" y="2197511"/>
                </a:lnTo>
                <a:lnTo>
                  <a:pt x="0" y="21975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6574242" y="7171475"/>
            <a:ext cx="4322567" cy="147794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896809" y="7710950"/>
            <a:ext cx="3322003" cy="1876932"/>
          </a:xfrm>
          <a:custGeom>
            <a:avLst/>
            <a:gdLst/>
            <a:ahLst/>
            <a:cxnLst/>
            <a:rect r="r" b="b" t="t" l="l"/>
            <a:pathLst>
              <a:path h="1876932" w="3322003">
                <a:moveTo>
                  <a:pt x="0" y="0"/>
                </a:moveTo>
                <a:lnTo>
                  <a:pt x="3322002" y="0"/>
                </a:lnTo>
                <a:lnTo>
                  <a:pt x="3322002" y="1876931"/>
                </a:lnTo>
                <a:lnTo>
                  <a:pt x="0" y="18769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44562" y="419100"/>
            <a:ext cx="1396179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spc="131" b="true">
                <a:solidFill>
                  <a:srgbClr val="6274CF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4562" y="1392555"/>
            <a:ext cx="12988201" cy="917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4000" b="true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소개 - 생성형 AI 기술이 포함된 주요 기능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33687" y="6510169"/>
            <a:ext cx="2114155" cy="989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07"/>
              </a:lnSpc>
              <a:spcBef>
                <a:spcPct val="0"/>
              </a:spcBef>
            </a:pPr>
            <a:r>
              <a:rPr lang="en-US" b="true" sz="4303" spc="43">
                <a:solidFill>
                  <a:srgbClr val="000000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해설기능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6731872" y="3568822"/>
            <a:ext cx="4891578" cy="125586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623449" y="2609879"/>
            <a:ext cx="2587217" cy="1917887"/>
          </a:xfrm>
          <a:custGeom>
            <a:avLst/>
            <a:gdLst/>
            <a:ahLst/>
            <a:cxnLst/>
            <a:rect r="r" b="b" t="t" l="l"/>
            <a:pathLst>
              <a:path h="1917887" w="2587217">
                <a:moveTo>
                  <a:pt x="0" y="0"/>
                </a:moveTo>
                <a:lnTo>
                  <a:pt x="2587217" y="0"/>
                </a:lnTo>
                <a:lnTo>
                  <a:pt x="2587217" y="1917887"/>
                </a:lnTo>
                <a:lnTo>
                  <a:pt x="0" y="19178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6731872" y="5861966"/>
            <a:ext cx="489157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" id="5"/>
          <p:cNvSpPr/>
          <p:nvPr/>
        </p:nvSpPr>
        <p:spPr>
          <a:xfrm>
            <a:off x="6712786" y="6923913"/>
            <a:ext cx="4910663" cy="146022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53954" y="3764653"/>
            <a:ext cx="3600321" cy="2670783"/>
          </a:xfrm>
          <a:custGeom>
            <a:avLst/>
            <a:gdLst/>
            <a:ahLst/>
            <a:cxnLst/>
            <a:rect r="r" b="b" t="t" l="l"/>
            <a:pathLst>
              <a:path h="2670783" w="3600321">
                <a:moveTo>
                  <a:pt x="0" y="0"/>
                </a:moveTo>
                <a:lnTo>
                  <a:pt x="3600320" y="0"/>
                </a:lnTo>
                <a:lnTo>
                  <a:pt x="3600320" y="2670783"/>
                </a:lnTo>
                <a:lnTo>
                  <a:pt x="0" y="26707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23449" y="5288496"/>
            <a:ext cx="5572446" cy="1146940"/>
          </a:xfrm>
          <a:custGeom>
            <a:avLst/>
            <a:gdLst/>
            <a:ahLst/>
            <a:cxnLst/>
            <a:rect r="r" b="b" t="t" l="l"/>
            <a:pathLst>
              <a:path h="1146940" w="5572446">
                <a:moveTo>
                  <a:pt x="0" y="0"/>
                </a:moveTo>
                <a:lnTo>
                  <a:pt x="5572446" y="0"/>
                </a:lnTo>
                <a:lnTo>
                  <a:pt x="5572446" y="1146940"/>
                </a:lnTo>
                <a:lnTo>
                  <a:pt x="0" y="11469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45" r="0" b="-73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623449" y="7730098"/>
            <a:ext cx="5174434" cy="1308078"/>
          </a:xfrm>
          <a:custGeom>
            <a:avLst/>
            <a:gdLst/>
            <a:ahLst/>
            <a:cxnLst/>
            <a:rect r="r" b="b" t="t" l="l"/>
            <a:pathLst>
              <a:path h="1308078" w="5174434">
                <a:moveTo>
                  <a:pt x="0" y="0"/>
                </a:moveTo>
                <a:lnTo>
                  <a:pt x="5174434" y="0"/>
                </a:lnTo>
                <a:lnTo>
                  <a:pt x="5174434" y="1308078"/>
                </a:lnTo>
                <a:lnTo>
                  <a:pt x="0" y="13080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76599" y="6638163"/>
            <a:ext cx="5448419" cy="843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99"/>
              </a:lnSpc>
              <a:spcBef>
                <a:spcPct val="0"/>
              </a:spcBef>
            </a:pPr>
            <a:r>
              <a:rPr lang="en-US" b="true" sz="3699" spc="36">
                <a:solidFill>
                  <a:srgbClr val="000000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학습 히스토리 기반 개인화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4562" y="419100"/>
            <a:ext cx="1396179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spc="131" b="true">
                <a:solidFill>
                  <a:srgbClr val="6274CF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4562" y="1392555"/>
            <a:ext cx="12988201" cy="917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4000" b="true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소개 - 생성형 AI 기술이 포함된 주요 기능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2712" y="3744057"/>
            <a:ext cx="5338840" cy="5858366"/>
          </a:xfrm>
          <a:custGeom>
            <a:avLst/>
            <a:gdLst/>
            <a:ahLst/>
            <a:cxnLst/>
            <a:rect r="r" b="b" t="t" l="l"/>
            <a:pathLst>
              <a:path h="5858366" w="5338840">
                <a:moveTo>
                  <a:pt x="0" y="0"/>
                </a:moveTo>
                <a:lnTo>
                  <a:pt x="5338840" y="0"/>
                </a:lnTo>
                <a:lnTo>
                  <a:pt x="5338840" y="5858366"/>
                </a:lnTo>
                <a:lnTo>
                  <a:pt x="0" y="58583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98" t="0" r="-373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32114" y="3871042"/>
            <a:ext cx="11833023" cy="1778095"/>
          </a:xfrm>
          <a:custGeom>
            <a:avLst/>
            <a:gdLst/>
            <a:ahLst/>
            <a:cxnLst/>
            <a:rect r="r" b="b" t="t" l="l"/>
            <a:pathLst>
              <a:path h="1778095" w="11833023">
                <a:moveTo>
                  <a:pt x="0" y="0"/>
                </a:moveTo>
                <a:lnTo>
                  <a:pt x="11833023" y="0"/>
                </a:lnTo>
                <a:lnTo>
                  <a:pt x="11833023" y="1778096"/>
                </a:lnTo>
                <a:lnTo>
                  <a:pt x="0" y="17780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642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2712" y="-77864"/>
            <a:ext cx="1240404" cy="1110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72"/>
              </a:lnSpc>
            </a:pPr>
            <a:r>
              <a:rPr lang="en-US" sz="4886" spc="117" b="true">
                <a:solidFill>
                  <a:srgbClr val="6274CF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03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82712" y="712945"/>
            <a:ext cx="7106921" cy="1050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39"/>
              </a:lnSpc>
            </a:pPr>
            <a:r>
              <a:rPr lang="en-US" sz="4619" b="true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데이터 셋 수집 및 학습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54808" y="2562942"/>
            <a:ext cx="2338416" cy="908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9"/>
              </a:lnSpc>
            </a:pPr>
            <a:r>
              <a:rPr lang="en-US" sz="3999" b="true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학습 방법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02145" y="2562942"/>
            <a:ext cx="2241943" cy="908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9"/>
              </a:lnSpc>
            </a:pPr>
            <a:r>
              <a:rPr lang="en-US" sz="3999" b="true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데이터 셋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15510" y="5997431"/>
            <a:ext cx="3177875" cy="2613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 spc="24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데이터 수집 및 전처리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 spc="24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 웹 크롤링 후 KoNLPy,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 spc="24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 NLTK로 불용어 제거, 중복 제거, 문장 정제 수행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22010" y="5997431"/>
            <a:ext cx="4098958" cy="2175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b="true" sz="2500" spc="25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검색 최적화 및 정렬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b="true" sz="2500" spc="25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 개체명 인식으로 키워드 추출, 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b="true" sz="2500" spc="25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TF-IDF + BM25 조합하여 ElasticSearch 기반 빠른 검색 구현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849119" y="5997431"/>
            <a:ext cx="3216018" cy="3051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b="true" sz="2500" spc="25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모델 학습 및 개선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b="true" sz="2500" spc="25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GPT-4 기반 도메인 특화 파인튜닝 및 사용자 피드백 반영 강화학습 적용, MLflow, W&amp;B로 실험 관리 및 하이퍼파라미터 최적화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1488" y="2684780"/>
            <a:ext cx="10664098" cy="7104955"/>
          </a:xfrm>
          <a:custGeom>
            <a:avLst/>
            <a:gdLst/>
            <a:ahLst/>
            <a:cxnLst/>
            <a:rect r="r" b="b" t="t" l="l"/>
            <a:pathLst>
              <a:path h="7104955" w="10664098">
                <a:moveTo>
                  <a:pt x="0" y="0"/>
                </a:moveTo>
                <a:lnTo>
                  <a:pt x="10664098" y="0"/>
                </a:lnTo>
                <a:lnTo>
                  <a:pt x="10664098" y="7104955"/>
                </a:lnTo>
                <a:lnTo>
                  <a:pt x="0" y="71049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1488" y="193675"/>
            <a:ext cx="1396179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spc="131" b="true">
                <a:solidFill>
                  <a:srgbClr val="6274CF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03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21488" y="1270000"/>
            <a:ext cx="5301543" cy="118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true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[시스템 아키텍처]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807256" y="3112900"/>
            <a:ext cx="5780819" cy="478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사</a:t>
            </a:r>
            <a:r>
              <a:rPr lang="en-US" sz="3000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용자</a:t>
            </a:r>
            <a:r>
              <a:rPr lang="en-US" sz="3000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의 질문 입력부터 AI 응답 생성까지 전 과정을 아우르는 엔드-투-엔드 기반 지식 응답 시스템</a:t>
            </a:r>
          </a:p>
          <a:p>
            <a:pPr algn="just">
              <a:lnSpc>
                <a:spcPts val="4200"/>
              </a:lnSpc>
            </a:pP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웹 UI, API 게이트웨이, 백엔드, 검색 시스템, 데이터베이스, 모델 서빙, 배포 환경으로 구성</a:t>
            </a:r>
          </a:p>
          <a:p>
            <a:pPr algn="ctr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46105" y="3741309"/>
            <a:ext cx="10813195" cy="5880860"/>
          </a:xfrm>
          <a:custGeom>
            <a:avLst/>
            <a:gdLst/>
            <a:ahLst/>
            <a:cxnLst/>
            <a:rect r="r" b="b" t="t" l="l"/>
            <a:pathLst>
              <a:path h="5880860" w="10813195">
                <a:moveTo>
                  <a:pt x="0" y="0"/>
                </a:moveTo>
                <a:lnTo>
                  <a:pt x="10813195" y="0"/>
                </a:lnTo>
                <a:lnTo>
                  <a:pt x="10813195" y="5880860"/>
                </a:lnTo>
                <a:lnTo>
                  <a:pt x="0" y="5880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54087" y="3519015"/>
            <a:ext cx="3991968" cy="775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19"/>
              </a:lnSpc>
            </a:pPr>
            <a:r>
              <a:rPr lang="en-US" b="true" sz="2999" spc="224">
                <a:solidFill>
                  <a:srgbClr val="6274CF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아이디어 구체화 과정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446105" y="2752493"/>
            <a:ext cx="3785309" cy="775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19"/>
              </a:lnSpc>
            </a:pPr>
            <a:r>
              <a:rPr lang="en-US" b="true" sz="3000" spc="225">
                <a:solidFill>
                  <a:srgbClr val="6274CF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구현 계획 및 일정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54087" y="3992408"/>
            <a:ext cx="4688056" cy="4337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</a:p>
          <a:p>
            <a:pPr algn="l">
              <a:lnSpc>
                <a:spcPts val="3875"/>
              </a:lnSpc>
            </a:pPr>
            <a:r>
              <a:rPr lang="en-US" sz="2500" spc="187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브레인 스토밍을 통해 해결 방안 논의 → “생성형 AI를 활용한 문해력 향상 학습 플랫폼” 선정</a:t>
            </a:r>
          </a:p>
          <a:p>
            <a:pPr algn="l">
              <a:lnSpc>
                <a:spcPts val="3875"/>
              </a:lnSpc>
            </a:pPr>
          </a:p>
          <a:p>
            <a:pPr algn="l">
              <a:lnSpc>
                <a:spcPts val="3875"/>
              </a:lnSpc>
            </a:pPr>
            <a:r>
              <a:rPr lang="en-US" sz="2500" spc="187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문제분석, AI 활용가능성, 기존프로그램 분석, 기술적 실현 가능성, UI/UX 설계 순서로 구체화 과정을 거침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44562" y="419100"/>
            <a:ext cx="1396179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spc="131" b="true">
                <a:solidFill>
                  <a:srgbClr val="6274CF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04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4562" y="1306830"/>
            <a:ext cx="5301543" cy="118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true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계획 및 일정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9046" y="2804605"/>
            <a:ext cx="18407046" cy="1599495"/>
          </a:xfrm>
          <a:custGeom>
            <a:avLst/>
            <a:gdLst/>
            <a:ahLst/>
            <a:cxnLst/>
            <a:rect r="r" b="b" t="t" l="l"/>
            <a:pathLst>
              <a:path h="1599495" w="18407046">
                <a:moveTo>
                  <a:pt x="0" y="0"/>
                </a:moveTo>
                <a:lnTo>
                  <a:pt x="18407046" y="0"/>
                </a:lnTo>
                <a:lnTo>
                  <a:pt x="18407046" y="1599495"/>
                </a:lnTo>
                <a:lnTo>
                  <a:pt x="0" y="1599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05080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15478" y="3347988"/>
            <a:ext cx="342955" cy="512729"/>
          </a:xfrm>
          <a:custGeom>
            <a:avLst/>
            <a:gdLst/>
            <a:ahLst/>
            <a:cxnLst/>
            <a:rect r="r" b="b" t="t" l="l"/>
            <a:pathLst>
              <a:path h="512729" w="342955">
                <a:moveTo>
                  <a:pt x="0" y="0"/>
                </a:moveTo>
                <a:lnTo>
                  <a:pt x="342955" y="0"/>
                </a:lnTo>
                <a:lnTo>
                  <a:pt x="342955" y="512728"/>
                </a:lnTo>
                <a:lnTo>
                  <a:pt x="0" y="51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72522" y="3347988"/>
            <a:ext cx="342955" cy="512729"/>
          </a:xfrm>
          <a:custGeom>
            <a:avLst/>
            <a:gdLst/>
            <a:ahLst/>
            <a:cxnLst/>
            <a:rect r="r" b="b" t="t" l="l"/>
            <a:pathLst>
              <a:path h="512729" w="342955">
                <a:moveTo>
                  <a:pt x="0" y="0"/>
                </a:moveTo>
                <a:lnTo>
                  <a:pt x="342956" y="0"/>
                </a:lnTo>
                <a:lnTo>
                  <a:pt x="342956" y="512728"/>
                </a:lnTo>
                <a:lnTo>
                  <a:pt x="0" y="5127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29567" y="3347988"/>
            <a:ext cx="342955" cy="512729"/>
          </a:xfrm>
          <a:custGeom>
            <a:avLst/>
            <a:gdLst/>
            <a:ahLst/>
            <a:cxnLst/>
            <a:rect r="r" b="b" t="t" l="l"/>
            <a:pathLst>
              <a:path h="512729" w="342955">
                <a:moveTo>
                  <a:pt x="0" y="0"/>
                </a:moveTo>
                <a:lnTo>
                  <a:pt x="342955" y="0"/>
                </a:lnTo>
                <a:lnTo>
                  <a:pt x="342955" y="512728"/>
                </a:lnTo>
                <a:lnTo>
                  <a:pt x="0" y="5127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44562" y="419100"/>
            <a:ext cx="1396179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spc="131" b="true">
                <a:solidFill>
                  <a:srgbClr val="6274CF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04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4562" y="1304100"/>
            <a:ext cx="5301543" cy="118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true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계획 및 일정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78751" y="3097292"/>
            <a:ext cx="5624167" cy="1037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3"/>
              </a:lnSpc>
            </a:pPr>
            <a:r>
              <a:rPr lang="en-US" sz="2824" spc="28">
                <a:solidFill>
                  <a:srgbClr val="FFFFFF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1~2주차</a:t>
            </a:r>
          </a:p>
          <a:p>
            <a:pPr algn="ctr">
              <a:lnSpc>
                <a:spcPts val="4513"/>
              </a:lnSpc>
              <a:spcBef>
                <a:spcPct val="0"/>
              </a:spcBef>
            </a:pPr>
            <a:r>
              <a:rPr lang="en-US" sz="3224" spc="32">
                <a:solidFill>
                  <a:srgbClr val="FFFFFF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데이터 수집 및 모델 학습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491141" y="3097292"/>
            <a:ext cx="3700955" cy="1037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3"/>
              </a:lnSpc>
            </a:pPr>
            <a:r>
              <a:rPr lang="en-US" sz="2824" spc="28">
                <a:solidFill>
                  <a:srgbClr val="FFFFFF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3~9주차</a:t>
            </a:r>
          </a:p>
          <a:p>
            <a:pPr algn="ctr">
              <a:lnSpc>
                <a:spcPts val="4513"/>
              </a:lnSpc>
              <a:spcBef>
                <a:spcPct val="0"/>
              </a:spcBef>
            </a:pPr>
            <a:r>
              <a:rPr lang="en-US" sz="3224" spc="32">
                <a:solidFill>
                  <a:srgbClr val="FFFFFF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프로토타입 개발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1164" y="4900857"/>
            <a:ext cx="6579341" cy="1298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67" indent="-269884" lvl="1">
              <a:lnSpc>
                <a:spcPts val="3500"/>
              </a:lnSpc>
              <a:spcBef>
                <a:spcPct val="0"/>
              </a:spcBef>
              <a:buFont typeface="Arial"/>
              <a:buChar char="•"/>
            </a:pPr>
            <a:r>
              <a:rPr lang="en-US" sz="2500" spc="25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데이터 수집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 spc="25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     국내 교육기관, 뉴스, 논문 등을 참고하여 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 spc="25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     </a:t>
            </a:r>
            <a:r>
              <a:rPr lang="en-US" b="true" sz="2500" spc="25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단어 리스트 제작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1164" y="6885230"/>
            <a:ext cx="7328403" cy="1298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67" indent="-269884" lvl="1">
              <a:lnSpc>
                <a:spcPts val="3500"/>
              </a:lnSpc>
              <a:buFont typeface="Arial"/>
              <a:buChar char="•"/>
            </a:pPr>
            <a:r>
              <a:rPr lang="en-US" sz="2500" spc="25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데이터 학습</a:t>
            </a:r>
          </a:p>
          <a:p>
            <a:pPr algn="l">
              <a:lnSpc>
                <a:spcPts val="3500"/>
              </a:lnSpc>
            </a:pPr>
            <a:r>
              <a:rPr lang="en-US" sz="2500" spc="25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     수집 데이터를 기반으로 모델 학습 및 학습 성능평가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310370" y="4900857"/>
            <a:ext cx="606249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 spc="25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1단계 개별 기능 개발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25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      초기 UX / UI 설계 및 각 기능 개발 진행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10370" y="6151805"/>
            <a:ext cx="6183541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500"/>
              </a:lnSpc>
              <a:spcBef>
                <a:spcPct val="0"/>
              </a:spcBef>
              <a:buFont typeface="Arial"/>
              <a:buChar char="•"/>
            </a:pPr>
            <a:r>
              <a:rPr lang="en-US" sz="2500" spc="25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2단계 협업 개발 및 AI 고도화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 spc="25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      기능 통합 및 AI 성능 개선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10370" y="7402755"/>
            <a:ext cx="6183541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 spc="25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3단계 통합 및 최적화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25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      API 연동 및 전체 기능 완성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9046" y="2804605"/>
            <a:ext cx="18407046" cy="1599495"/>
          </a:xfrm>
          <a:custGeom>
            <a:avLst/>
            <a:gdLst/>
            <a:ahLst/>
            <a:cxnLst/>
            <a:rect r="r" b="b" t="t" l="l"/>
            <a:pathLst>
              <a:path h="1599495" w="18407046">
                <a:moveTo>
                  <a:pt x="0" y="0"/>
                </a:moveTo>
                <a:lnTo>
                  <a:pt x="18407046" y="0"/>
                </a:lnTo>
                <a:lnTo>
                  <a:pt x="18407046" y="1599495"/>
                </a:lnTo>
                <a:lnTo>
                  <a:pt x="0" y="1599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05080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15478" y="3347988"/>
            <a:ext cx="342955" cy="512729"/>
          </a:xfrm>
          <a:custGeom>
            <a:avLst/>
            <a:gdLst/>
            <a:ahLst/>
            <a:cxnLst/>
            <a:rect r="r" b="b" t="t" l="l"/>
            <a:pathLst>
              <a:path h="512729" w="342955">
                <a:moveTo>
                  <a:pt x="0" y="0"/>
                </a:moveTo>
                <a:lnTo>
                  <a:pt x="342955" y="0"/>
                </a:lnTo>
                <a:lnTo>
                  <a:pt x="342955" y="512728"/>
                </a:lnTo>
                <a:lnTo>
                  <a:pt x="0" y="51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72522" y="3347988"/>
            <a:ext cx="342955" cy="512729"/>
          </a:xfrm>
          <a:custGeom>
            <a:avLst/>
            <a:gdLst/>
            <a:ahLst/>
            <a:cxnLst/>
            <a:rect r="r" b="b" t="t" l="l"/>
            <a:pathLst>
              <a:path h="512729" w="342955">
                <a:moveTo>
                  <a:pt x="0" y="0"/>
                </a:moveTo>
                <a:lnTo>
                  <a:pt x="342956" y="0"/>
                </a:lnTo>
                <a:lnTo>
                  <a:pt x="342956" y="512728"/>
                </a:lnTo>
                <a:lnTo>
                  <a:pt x="0" y="5127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29567" y="3347988"/>
            <a:ext cx="342955" cy="512729"/>
          </a:xfrm>
          <a:custGeom>
            <a:avLst/>
            <a:gdLst/>
            <a:ahLst/>
            <a:cxnLst/>
            <a:rect r="r" b="b" t="t" l="l"/>
            <a:pathLst>
              <a:path h="512729" w="342955">
                <a:moveTo>
                  <a:pt x="0" y="0"/>
                </a:moveTo>
                <a:lnTo>
                  <a:pt x="342955" y="0"/>
                </a:lnTo>
                <a:lnTo>
                  <a:pt x="342955" y="512728"/>
                </a:lnTo>
                <a:lnTo>
                  <a:pt x="0" y="5127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44562" y="419100"/>
            <a:ext cx="1396179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spc="131" b="true">
                <a:solidFill>
                  <a:srgbClr val="6274CF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04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4562" y="1304100"/>
            <a:ext cx="5301543" cy="118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true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계획 및 일정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83670" y="3061732"/>
            <a:ext cx="5624167" cy="1037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3"/>
              </a:lnSpc>
            </a:pPr>
            <a:r>
              <a:rPr lang="en-US" sz="2824" spc="28">
                <a:solidFill>
                  <a:srgbClr val="FFFFFF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10~12주차</a:t>
            </a:r>
          </a:p>
          <a:p>
            <a:pPr algn="ctr">
              <a:lnSpc>
                <a:spcPts val="4513"/>
              </a:lnSpc>
              <a:spcBef>
                <a:spcPct val="0"/>
              </a:spcBef>
            </a:pPr>
            <a:r>
              <a:rPr lang="en-US" sz="3224" spc="32">
                <a:solidFill>
                  <a:srgbClr val="FFFFFF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테스트 및 개선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420558" y="3061732"/>
            <a:ext cx="3700955" cy="1037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3"/>
              </a:lnSpc>
            </a:pPr>
            <a:r>
              <a:rPr lang="en-US" sz="2824" spc="28">
                <a:solidFill>
                  <a:srgbClr val="FFFFFF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13주차</a:t>
            </a:r>
          </a:p>
          <a:p>
            <a:pPr algn="ctr">
              <a:lnSpc>
                <a:spcPts val="4513"/>
              </a:lnSpc>
              <a:spcBef>
                <a:spcPct val="0"/>
              </a:spcBef>
            </a:pPr>
            <a:r>
              <a:rPr lang="en-US" sz="3224" spc="32">
                <a:solidFill>
                  <a:srgbClr val="FFFFFF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최종 발표 및 제출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83670" y="5095875"/>
            <a:ext cx="6086941" cy="860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67" indent="-269884" lvl="1">
              <a:lnSpc>
                <a:spcPts val="35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500" spc="25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기능 테스트 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 spc="25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      AI 기능의 정확성 확인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83670" y="6065836"/>
            <a:ext cx="6065836" cy="860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67" indent="-269884" lvl="1">
              <a:lnSpc>
                <a:spcPts val="3500"/>
              </a:lnSpc>
              <a:buFont typeface="Arial"/>
              <a:buChar char="•"/>
            </a:pPr>
            <a:r>
              <a:rPr lang="en-US" sz="2500" spc="25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성능 테스트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25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      </a:t>
            </a:r>
            <a:r>
              <a:rPr lang="en-US" sz="2500" spc="25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API 응답속도, 부하 테스트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10370" y="5499774"/>
            <a:ext cx="694893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500"/>
              </a:lnSpc>
              <a:spcBef>
                <a:spcPct val="0"/>
              </a:spcBef>
              <a:buFont typeface="Arial"/>
              <a:buChar char="•"/>
            </a:pPr>
            <a:r>
              <a:rPr lang="en-US" sz="2500" spc="25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아이디어 도출 과정과 </a:t>
            </a:r>
            <a:r>
              <a:rPr lang="en-US" sz="2500" spc="25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기존 해결책의 차별점 제시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10370" y="6474499"/>
            <a:ext cx="618354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500"/>
              </a:lnSpc>
              <a:spcBef>
                <a:spcPct val="0"/>
              </a:spcBef>
              <a:buFont typeface="Arial"/>
              <a:buChar char="•"/>
            </a:pPr>
            <a:r>
              <a:rPr lang="en-US" sz="2500" spc="25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프로토타입</a:t>
            </a:r>
            <a:r>
              <a:rPr lang="en-US" b="true" sz="2500" spc="25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 </a:t>
            </a:r>
            <a:r>
              <a:rPr lang="en-US" b="true" sz="2500" spc="25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시연으로</a:t>
            </a:r>
            <a:r>
              <a:rPr lang="en-US" b="true" sz="2500" spc="25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 </a:t>
            </a:r>
            <a:r>
              <a:rPr lang="en-US" b="true" sz="2500" spc="25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프로그램</a:t>
            </a:r>
            <a:r>
              <a:rPr lang="en-US" b="true" sz="2500" spc="25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 </a:t>
            </a:r>
            <a:r>
              <a:rPr lang="en-US" b="true" sz="2500" spc="25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소</a:t>
            </a:r>
            <a:r>
              <a:rPr lang="en-US" b="true" sz="2500" spc="25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10370" y="7444695"/>
            <a:ext cx="7555932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 spc="25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질의 응답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25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     → </a:t>
            </a:r>
            <a:r>
              <a:rPr lang="en-US" sz="2500" spc="25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기술적 도전 과제 및 예상 한계점에 대한 해결방안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83670" y="7035798"/>
            <a:ext cx="6065836" cy="860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67" indent="-269884" lvl="1">
              <a:lnSpc>
                <a:spcPts val="3500"/>
              </a:lnSpc>
              <a:buFont typeface="Arial"/>
              <a:buChar char="•"/>
            </a:pPr>
            <a:r>
              <a:rPr lang="en-US" sz="2500" spc="25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UX 테스트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25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      </a:t>
            </a:r>
            <a:r>
              <a:rPr lang="en-US" sz="2500" spc="25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사용자 편의성, 직관성, 사용성, 반응성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83670" y="8010521"/>
            <a:ext cx="6551452" cy="860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67" indent="-269884" lvl="1">
              <a:lnSpc>
                <a:spcPts val="3500"/>
              </a:lnSpc>
              <a:buFont typeface="Arial"/>
              <a:buChar char="•"/>
            </a:pPr>
            <a:r>
              <a:rPr lang="en-US" sz="2500" spc="25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베타 테스트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25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     </a:t>
            </a:r>
            <a:r>
              <a:rPr lang="en-US" sz="2500" spc="25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다양한 사용자 대상 테스트 후 피드백을 수집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71111" y="6376686"/>
            <a:ext cx="6221715" cy="3168089"/>
            <a:chOff x="0" y="0"/>
            <a:chExt cx="1493953" cy="7607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93953" cy="760719"/>
            </a:xfrm>
            <a:custGeom>
              <a:avLst/>
              <a:gdLst/>
              <a:ahLst/>
              <a:cxnLst/>
              <a:rect r="r" b="b" t="t" l="l"/>
              <a:pathLst>
                <a:path h="760719" w="1493953">
                  <a:moveTo>
                    <a:pt x="0" y="0"/>
                  </a:moveTo>
                  <a:lnTo>
                    <a:pt x="1493953" y="0"/>
                  </a:lnTo>
                  <a:lnTo>
                    <a:pt x="1493953" y="760719"/>
                  </a:lnTo>
                  <a:lnTo>
                    <a:pt x="0" y="760719"/>
                  </a:lnTo>
                  <a:close/>
                </a:path>
              </a:pathLst>
            </a:custGeom>
            <a:blipFill>
              <a:blip r:embed="rId2"/>
              <a:stretch>
                <a:fillRect l="0" t="-22663" r="0" b="-22663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5946" y="6376686"/>
            <a:ext cx="6090927" cy="3101492"/>
            <a:chOff x="0" y="0"/>
            <a:chExt cx="1493953" cy="76071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93953" cy="760719"/>
            </a:xfrm>
            <a:custGeom>
              <a:avLst/>
              <a:gdLst/>
              <a:ahLst/>
              <a:cxnLst/>
              <a:rect r="r" b="b" t="t" l="l"/>
              <a:pathLst>
                <a:path h="760719" w="1493953">
                  <a:moveTo>
                    <a:pt x="0" y="0"/>
                  </a:moveTo>
                  <a:lnTo>
                    <a:pt x="1493953" y="0"/>
                  </a:lnTo>
                  <a:lnTo>
                    <a:pt x="1493953" y="760719"/>
                  </a:lnTo>
                  <a:lnTo>
                    <a:pt x="0" y="760719"/>
                  </a:lnTo>
                  <a:close/>
                </a:path>
              </a:pathLst>
            </a:custGeom>
            <a:blipFill>
              <a:blip r:embed="rId3"/>
              <a:stretch>
                <a:fillRect l="0" t="-8845" r="0" b="-8845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9424556" y="2953040"/>
            <a:ext cx="2923883" cy="805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3599" spc="35" b="true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플랫폼 적용성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4562" y="2953040"/>
            <a:ext cx="2923883" cy="805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3599" spc="35" b="true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사용 용이성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44562" y="4151466"/>
            <a:ext cx="7704602" cy="1765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sz="2399" spc="23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초등학생을 주요 사용자로 상정</a:t>
            </a:r>
          </a:p>
          <a:p>
            <a:pPr algn="l">
              <a:lnSpc>
                <a:spcPts val="3599"/>
              </a:lnSpc>
            </a:pPr>
            <a:r>
              <a:rPr lang="en-US" sz="2399" spc="23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      → </a:t>
            </a:r>
            <a:r>
              <a:rPr lang="en-US" sz="2399" spc="23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간편하고 즐거운 사용 경험을 제공</a:t>
            </a:r>
          </a:p>
          <a:p>
            <a:pPr algn="l"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sz="2399" spc="23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직관적인 UI와 친숙한 캐릭터 디자인</a:t>
            </a:r>
          </a:p>
          <a:p>
            <a:pPr algn="l">
              <a:lnSpc>
                <a:spcPts val="3599"/>
              </a:lnSpc>
            </a:pPr>
            <a:r>
              <a:rPr lang="en-US" sz="2399" spc="23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      → </a:t>
            </a:r>
            <a:r>
              <a:rPr lang="en-US" sz="2399" spc="23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저학년 학생들에게 쉬운 조작법 제공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24556" y="4151466"/>
            <a:ext cx="8278132" cy="191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7" indent="-280669" lvl="1">
              <a:lnSpc>
                <a:spcPts val="3899"/>
              </a:lnSpc>
              <a:buFont typeface="Arial"/>
              <a:buChar char="•"/>
            </a:pPr>
            <a:r>
              <a:rPr lang="en-US" sz="2599" spc="25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PC, 태블릿, 스마트폰 등 다양한 디지털 기기에서 </a:t>
            </a:r>
          </a:p>
          <a:p>
            <a:pPr algn="l">
              <a:lnSpc>
                <a:spcPts val="3899"/>
              </a:lnSpc>
            </a:pPr>
            <a:r>
              <a:rPr lang="en-US" sz="2599" spc="25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     </a:t>
            </a:r>
            <a:r>
              <a:rPr lang="en-US" sz="2599" spc="25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사용 가능</a:t>
            </a:r>
          </a:p>
          <a:p>
            <a:pPr algn="l" marL="561337" indent="-280669" lvl="1">
              <a:lnSpc>
                <a:spcPts val="3899"/>
              </a:lnSpc>
              <a:buFont typeface="Arial"/>
              <a:buChar char="•"/>
            </a:pPr>
            <a:r>
              <a:rPr lang="en-US" sz="2599" spc="25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인터넷만 연결되면 지역 상관없이 동일한 서비스 제공</a:t>
            </a:r>
          </a:p>
          <a:p>
            <a:pPr algn="l">
              <a:lnSpc>
                <a:spcPts val="389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144562" y="419100"/>
            <a:ext cx="1396179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spc="131" b="true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4562" y="1306830"/>
            <a:ext cx="10043541" cy="118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true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작품 사용 가능성 및 확장성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5604" y="6534024"/>
            <a:ext cx="8263560" cy="2337911"/>
          </a:xfrm>
          <a:custGeom>
            <a:avLst/>
            <a:gdLst/>
            <a:ahLst/>
            <a:cxnLst/>
            <a:rect r="r" b="b" t="t" l="l"/>
            <a:pathLst>
              <a:path h="2337911" w="8263560">
                <a:moveTo>
                  <a:pt x="0" y="0"/>
                </a:moveTo>
                <a:lnTo>
                  <a:pt x="8263560" y="0"/>
                </a:lnTo>
                <a:lnTo>
                  <a:pt x="8263560" y="2337911"/>
                </a:lnTo>
                <a:lnTo>
                  <a:pt x="0" y="23379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03" t="-3875" r="-3061" b="-49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42592" y="5993639"/>
            <a:ext cx="6689139" cy="3761153"/>
          </a:xfrm>
          <a:custGeom>
            <a:avLst/>
            <a:gdLst/>
            <a:ahLst/>
            <a:cxnLst/>
            <a:rect r="r" b="b" t="t" l="l"/>
            <a:pathLst>
              <a:path h="3761153" w="6689139">
                <a:moveTo>
                  <a:pt x="0" y="0"/>
                </a:moveTo>
                <a:lnTo>
                  <a:pt x="6689140" y="0"/>
                </a:lnTo>
                <a:lnTo>
                  <a:pt x="6689140" y="3761153"/>
                </a:lnTo>
                <a:lnTo>
                  <a:pt x="0" y="37611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144000" y="2953040"/>
            <a:ext cx="4434439" cy="805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3599" spc="35" b="true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서비스화 가능성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44562" y="2953040"/>
            <a:ext cx="2923883" cy="805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3599" spc="35" b="true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확장 가능성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44562" y="4044188"/>
            <a:ext cx="7704602" cy="1765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sz="2399" spc="23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다양한 연령층과 대상에 맞춰 확장이 가능</a:t>
            </a:r>
          </a:p>
          <a:p>
            <a:pPr algn="l" marL="1036317" indent="-345439" lvl="2">
              <a:lnSpc>
                <a:spcPts val="3599"/>
              </a:lnSpc>
              <a:buFont typeface="Arial"/>
              <a:buChar char="⚬"/>
            </a:pPr>
            <a:r>
              <a:rPr lang="en-US" sz="2399" spc="23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유치원 ~ 미취학 아동을 위한 동화 읽어주기</a:t>
            </a:r>
          </a:p>
          <a:p>
            <a:pPr algn="l" marL="1036317" indent="-345439" lvl="2">
              <a:lnSpc>
                <a:spcPts val="3599"/>
              </a:lnSpc>
              <a:buFont typeface="Arial"/>
              <a:buChar char="⚬"/>
            </a:pPr>
            <a:r>
              <a:rPr lang="en-US" sz="2399" spc="23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중,고등학생 난이도 높은 독해 학습</a:t>
            </a:r>
          </a:p>
          <a:p>
            <a:pPr algn="l" marL="1036317" indent="-345439" lvl="2">
              <a:lnSpc>
                <a:spcPts val="3599"/>
              </a:lnSpc>
              <a:buFont typeface="Arial"/>
              <a:buChar char="⚬"/>
            </a:pPr>
            <a:r>
              <a:rPr lang="en-US" sz="2399" spc="23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성인에게는 유용한 어휘나 독해 훈련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49164" y="4044188"/>
            <a:ext cx="8021308" cy="1765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sz="2399" spc="23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공교육, 사교육 시장 모두에서 활용 가능 </a:t>
            </a:r>
          </a:p>
          <a:p>
            <a:pPr algn="l" marL="1036317" indent="-345439" lvl="2">
              <a:lnSpc>
                <a:spcPts val="3599"/>
              </a:lnSpc>
              <a:buFont typeface="Arial"/>
              <a:buChar char="⚬"/>
            </a:pPr>
            <a:r>
              <a:rPr lang="en-US" sz="2399" spc="23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공교육 : 디지털 교과서 정책에 맞추어 교과서와 통합</a:t>
            </a:r>
          </a:p>
          <a:p>
            <a:pPr algn="l" marL="1036317" indent="-345439" lvl="2">
              <a:lnSpc>
                <a:spcPts val="3599"/>
              </a:lnSpc>
              <a:buFont typeface="Arial"/>
              <a:buChar char="⚬"/>
            </a:pPr>
            <a:r>
              <a:rPr lang="en-US" sz="2399" spc="23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사교육 : 가정용 월 구독형 서비스</a:t>
            </a:r>
          </a:p>
          <a:p>
            <a:pPr algn="l">
              <a:lnSpc>
                <a:spcPts val="359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44562" y="419100"/>
            <a:ext cx="1396179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spc="131" b="true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44562" y="1306830"/>
            <a:ext cx="10043541" cy="118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true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작품 사용 가능성 및 확장성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80729" y="2599249"/>
            <a:ext cx="4778571" cy="4461321"/>
          </a:xfrm>
          <a:custGeom>
            <a:avLst/>
            <a:gdLst/>
            <a:ahLst/>
            <a:cxnLst/>
            <a:rect r="r" b="b" t="t" l="l"/>
            <a:pathLst>
              <a:path h="4461321" w="4778571">
                <a:moveTo>
                  <a:pt x="0" y="0"/>
                </a:moveTo>
                <a:lnTo>
                  <a:pt x="4778571" y="0"/>
                </a:lnTo>
                <a:lnTo>
                  <a:pt x="4778571" y="4461321"/>
                </a:lnTo>
                <a:lnTo>
                  <a:pt x="0" y="44613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6157" y="2477941"/>
            <a:ext cx="9016293" cy="1490149"/>
          </a:xfrm>
          <a:custGeom>
            <a:avLst/>
            <a:gdLst/>
            <a:ahLst/>
            <a:cxnLst/>
            <a:rect r="r" b="b" t="t" l="l"/>
            <a:pathLst>
              <a:path h="1490149" w="9016293">
                <a:moveTo>
                  <a:pt x="0" y="0"/>
                </a:moveTo>
                <a:lnTo>
                  <a:pt x="9016293" y="0"/>
                </a:lnTo>
                <a:lnTo>
                  <a:pt x="9016293" y="1490149"/>
                </a:lnTo>
                <a:lnTo>
                  <a:pt x="0" y="14901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4" t="-1074" r="0" b="-107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54817" y="3870847"/>
            <a:ext cx="9394149" cy="1704152"/>
          </a:xfrm>
          <a:custGeom>
            <a:avLst/>
            <a:gdLst/>
            <a:ahLst/>
            <a:cxnLst/>
            <a:rect r="r" b="b" t="t" l="l"/>
            <a:pathLst>
              <a:path h="1704152" w="9394149">
                <a:moveTo>
                  <a:pt x="0" y="0"/>
                </a:moveTo>
                <a:lnTo>
                  <a:pt x="9394150" y="0"/>
                </a:lnTo>
                <a:lnTo>
                  <a:pt x="9394150" y="1704152"/>
                </a:lnTo>
                <a:lnTo>
                  <a:pt x="0" y="17041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51" t="-182" r="0" b="-18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94212" y="5216799"/>
            <a:ext cx="10258141" cy="1843771"/>
          </a:xfrm>
          <a:custGeom>
            <a:avLst/>
            <a:gdLst/>
            <a:ahLst/>
            <a:cxnLst/>
            <a:rect r="r" b="b" t="t" l="l"/>
            <a:pathLst>
              <a:path h="1843771" w="10258141">
                <a:moveTo>
                  <a:pt x="0" y="0"/>
                </a:moveTo>
                <a:lnTo>
                  <a:pt x="10258142" y="0"/>
                </a:lnTo>
                <a:lnTo>
                  <a:pt x="10258142" y="1843771"/>
                </a:lnTo>
                <a:lnTo>
                  <a:pt x="0" y="18437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97" r="-747" b="-9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32336" y="6891661"/>
            <a:ext cx="9398712" cy="1658713"/>
          </a:xfrm>
          <a:custGeom>
            <a:avLst/>
            <a:gdLst/>
            <a:ahLst/>
            <a:cxnLst/>
            <a:rect r="r" b="b" t="t" l="l"/>
            <a:pathLst>
              <a:path h="1658713" w="9398712">
                <a:moveTo>
                  <a:pt x="0" y="0"/>
                </a:moveTo>
                <a:lnTo>
                  <a:pt x="9398712" y="0"/>
                </a:lnTo>
                <a:lnTo>
                  <a:pt x="9398712" y="1658713"/>
                </a:lnTo>
                <a:lnTo>
                  <a:pt x="0" y="16587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31" r="-2856" b="-63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15715" y="-45477"/>
            <a:ext cx="1396179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spc="131" b="true">
                <a:solidFill>
                  <a:srgbClr val="6274CF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15715" y="813678"/>
            <a:ext cx="9016293" cy="1287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99"/>
              </a:lnSpc>
            </a:pPr>
            <a:r>
              <a:rPr lang="en-US" sz="5699" b="true">
                <a:solidFill>
                  <a:srgbClr val="252525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문제 정의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60201" y="8959949"/>
            <a:ext cx="15784499" cy="738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20"/>
              </a:lnSpc>
            </a:pPr>
            <a:r>
              <a:rPr lang="en-US" sz="4300" spc="43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숏폼 중심의 </a:t>
            </a:r>
            <a:r>
              <a:rPr lang="en-US" sz="4300" spc="43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과도한 디지털 매체의 사용 &amp; 독서 부족  →  문해력 저하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44562" y="419100"/>
            <a:ext cx="1396179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spc="131" b="true">
                <a:solidFill>
                  <a:srgbClr val="6274CF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06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44562" y="1306830"/>
            <a:ext cx="5301543" cy="118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true">
                <a:solidFill>
                  <a:srgbClr val="252525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출처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44562" y="3333030"/>
            <a:ext cx="15112892" cy="613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2"/>
              </a:lnSpc>
            </a:pPr>
            <a:r>
              <a:rPr lang="en-US" sz="2065" spc="20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경기신문. (2025, March 31). 2025년 교육 정책, 디지털 혁신의 방향은? 경기신문. https://www.kgnews.co.kr/news/article.html?no=812571</a:t>
            </a:r>
          </a:p>
          <a:p>
            <a:pPr algn="ctr">
              <a:lnSpc>
                <a:spcPts val="2892"/>
              </a:lnSpc>
            </a:pPr>
            <a:r>
              <a:rPr lang="en-US" sz="2065" spc="20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전북교육신문. (2025, March 31). 전라북도, AI 기반 교육 프로그램 도입 발표. 전북교육신문. https://www.edujb.com/bbs/board.php?bo_table=news&amp;wr_id=2508</a:t>
            </a:r>
          </a:p>
          <a:p>
            <a:pPr algn="ctr">
              <a:lnSpc>
                <a:spcPts val="2892"/>
              </a:lnSpc>
            </a:pPr>
            <a:r>
              <a:rPr lang="en-US" sz="2065" spc="20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뉴스프리존. (2025, March 31). 교원단체, 새로운 교육 정책에 대한 입장 발표. 뉴스프리존. https://www.newsfreezone.co.kr/news/articleView.html?idxno=520753</a:t>
            </a:r>
          </a:p>
          <a:p>
            <a:pPr algn="ctr">
              <a:lnSpc>
                <a:spcPts val="2892"/>
              </a:lnSpc>
            </a:pPr>
            <a:r>
              <a:rPr lang="en-US" sz="2065" spc="20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한국교원단체총연합회. (2025). 2025 교육 정책 변화에 따른 교사 요구 사항.</a:t>
            </a:r>
          </a:p>
          <a:p>
            <a:pPr algn="ctr">
              <a:lnSpc>
                <a:spcPts val="2892"/>
              </a:lnSpc>
            </a:pPr>
            <a:r>
              <a:rPr lang="en-US" sz="2065" spc="20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Mikolov, T., Chen, K., Corrado, G., &amp; Dean, J. (2013). Efficient estimation of word representations in vector space. arXiv. https://arxiv.org/abs/2410.10650</a:t>
            </a:r>
          </a:p>
          <a:p>
            <a:pPr algn="ctr">
              <a:lnSpc>
                <a:spcPts val="2892"/>
              </a:lnSpc>
            </a:pPr>
            <a:r>
              <a:rPr lang="en-US" sz="2065" spc="20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AI News Hub. (2025, March 31). ChatGPT-4 대 Llama 3 직접 비교: AI의 미래를 논하다. AI News Hub. https://ai-newshub.com/opinion/expert-columns/chatgpt-4-%EB%8C%80-llama-3-%EC%A7%81%EC%A0%91-%EB%B9%84%EA%B5%90/</a:t>
            </a:r>
          </a:p>
          <a:p>
            <a:pPr algn="ctr">
              <a:lnSpc>
                <a:spcPts val="2892"/>
              </a:lnSpc>
            </a:pPr>
            <a:r>
              <a:rPr lang="en-US" sz="2065" spc="20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AI Internet. (2025, March 31). ChatGPT, Gemini, Claude, Perplexity LLM 모델의 특징과 차이점. AI Internet. https://ai-internet.tistory.com/entry/ChatGPT-Gemini-Claude-Perplexity-LLM-%EB%AA%A8%EB%8D%B8-%ED%8A%B9%EC%A7%95</a:t>
            </a:r>
          </a:p>
          <a:p>
            <a:pPr algn="ctr">
              <a:lnSpc>
                <a:spcPts val="2892"/>
              </a:lnSpc>
            </a:pPr>
          </a:p>
          <a:p>
            <a:pPr algn="ctr">
              <a:lnSpc>
                <a:spcPts val="289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1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343197" y="5417290"/>
            <a:ext cx="15601606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950797" y="0"/>
            <a:ext cx="6741383" cy="6412214"/>
          </a:xfrm>
          <a:custGeom>
            <a:avLst/>
            <a:gdLst/>
            <a:ahLst/>
            <a:cxnLst/>
            <a:rect r="r" b="b" t="t" l="l"/>
            <a:pathLst>
              <a:path h="6412214" w="6741383">
                <a:moveTo>
                  <a:pt x="0" y="0"/>
                </a:moveTo>
                <a:lnTo>
                  <a:pt x="6741383" y="0"/>
                </a:lnTo>
                <a:lnTo>
                  <a:pt x="6741383" y="6412214"/>
                </a:lnTo>
                <a:lnTo>
                  <a:pt x="0" y="64122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35396" y="3627754"/>
            <a:ext cx="9803018" cy="1302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39"/>
              </a:lnSpc>
              <a:spcBef>
                <a:spcPct val="0"/>
              </a:spcBef>
            </a:pPr>
            <a:r>
              <a:rPr lang="en-US" b="true" sz="7599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THANK YOU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43197" y="5622077"/>
            <a:ext cx="3422479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b="true" sz="3599" spc="35">
                <a:solidFill>
                  <a:srgbClr val="000000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바오 패밀리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96879" y="925254"/>
            <a:ext cx="8436491" cy="8436491"/>
          </a:xfrm>
          <a:custGeom>
            <a:avLst/>
            <a:gdLst/>
            <a:ahLst/>
            <a:cxnLst/>
            <a:rect r="r" b="b" t="t" l="l"/>
            <a:pathLst>
              <a:path h="8436491" w="8436491">
                <a:moveTo>
                  <a:pt x="0" y="0"/>
                </a:moveTo>
                <a:lnTo>
                  <a:pt x="8436491" y="0"/>
                </a:lnTo>
                <a:lnTo>
                  <a:pt x="8436491" y="8436492"/>
                </a:lnTo>
                <a:lnTo>
                  <a:pt x="0" y="84364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23452" y="2792514"/>
            <a:ext cx="1464311" cy="538948"/>
          </a:xfrm>
          <a:custGeom>
            <a:avLst/>
            <a:gdLst/>
            <a:ahLst/>
            <a:cxnLst/>
            <a:rect r="r" b="b" t="t" l="l"/>
            <a:pathLst>
              <a:path h="538948" w="1464311">
                <a:moveTo>
                  <a:pt x="0" y="0"/>
                </a:moveTo>
                <a:lnTo>
                  <a:pt x="1464311" y="0"/>
                </a:lnTo>
                <a:lnTo>
                  <a:pt x="1464311" y="538948"/>
                </a:lnTo>
                <a:lnTo>
                  <a:pt x="0" y="538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50803" y="3145155"/>
            <a:ext cx="8069615" cy="567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600" b="true">
                <a:solidFill>
                  <a:srgbClr val="6274CF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문해력 저하가 지속된다면 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44562" y="409575"/>
            <a:ext cx="1396179" cy="1260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spc="132" b="true">
                <a:solidFill>
                  <a:srgbClr val="6274CF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44562" y="1306830"/>
            <a:ext cx="5301543" cy="118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true">
                <a:solidFill>
                  <a:srgbClr val="252525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문제 정의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50803" y="4246245"/>
            <a:ext cx="7301348" cy="3470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6031" indent="-293016" lvl="1">
              <a:lnSpc>
                <a:spcPts val="4668"/>
              </a:lnSpc>
              <a:buFont typeface="Arial"/>
              <a:buChar char="•"/>
            </a:pPr>
            <a:r>
              <a:rPr lang="en-US" sz="2714" spc="27">
                <a:solidFill>
                  <a:srgbClr val="252525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전반적인 학습 부진</a:t>
            </a:r>
          </a:p>
          <a:p>
            <a:pPr algn="l" marL="586031" indent="-293016" lvl="1">
              <a:lnSpc>
                <a:spcPts val="4668"/>
              </a:lnSpc>
              <a:buFont typeface="Arial"/>
              <a:buChar char="•"/>
            </a:pPr>
            <a:r>
              <a:rPr lang="en-US" sz="2714" spc="27">
                <a:solidFill>
                  <a:srgbClr val="252525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인적 자본 역량 저하</a:t>
            </a:r>
          </a:p>
          <a:p>
            <a:pPr algn="l" marL="586031" indent="-293016" lvl="1">
              <a:lnSpc>
                <a:spcPts val="4668"/>
              </a:lnSpc>
              <a:buFont typeface="Arial"/>
              <a:buChar char="•"/>
            </a:pPr>
            <a:r>
              <a:rPr lang="en-US" sz="2714" spc="27">
                <a:solidFill>
                  <a:srgbClr val="252525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정보 문해력 저하</a:t>
            </a:r>
          </a:p>
          <a:p>
            <a:pPr algn="l" marL="586031" indent="-293016" lvl="1">
              <a:lnSpc>
                <a:spcPts val="4668"/>
              </a:lnSpc>
              <a:buFont typeface="Arial"/>
              <a:buChar char="•"/>
            </a:pPr>
            <a:r>
              <a:rPr lang="en-US" sz="2714" spc="27">
                <a:solidFill>
                  <a:srgbClr val="252525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디지털 literacy 부족</a:t>
            </a:r>
          </a:p>
          <a:p>
            <a:pPr algn="l" marL="586031" indent="-293016" lvl="1">
              <a:lnSpc>
                <a:spcPts val="4668"/>
              </a:lnSpc>
              <a:buFont typeface="Arial"/>
              <a:buChar char="•"/>
            </a:pPr>
            <a:r>
              <a:rPr lang="en-US" sz="2714" spc="27">
                <a:solidFill>
                  <a:srgbClr val="252525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의사소통 역량 부족</a:t>
            </a:r>
          </a:p>
          <a:p>
            <a:pPr algn="l" marL="586031" indent="-293016" lvl="1">
              <a:lnSpc>
                <a:spcPts val="4668"/>
              </a:lnSpc>
              <a:buFont typeface="Arial"/>
              <a:buChar char="•"/>
            </a:pPr>
            <a:r>
              <a:rPr lang="en-US" sz="2714" spc="27">
                <a:solidFill>
                  <a:srgbClr val="252525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인지적 취약성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496425" y="2717483"/>
            <a:ext cx="1716405" cy="218122"/>
            <a:chOff x="0" y="0"/>
            <a:chExt cx="2288540" cy="2908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5720" y="44450"/>
              <a:ext cx="2193290" cy="214630"/>
            </a:xfrm>
            <a:custGeom>
              <a:avLst/>
              <a:gdLst/>
              <a:ahLst/>
              <a:cxnLst/>
              <a:rect r="r" b="b" t="t" l="l"/>
              <a:pathLst>
                <a:path h="214630" w="2193290">
                  <a:moveTo>
                    <a:pt x="78740" y="29210"/>
                  </a:moveTo>
                  <a:cubicBezTo>
                    <a:pt x="1308100" y="2540"/>
                    <a:pt x="1779270" y="3810"/>
                    <a:pt x="1968500" y="7620"/>
                  </a:cubicBezTo>
                  <a:cubicBezTo>
                    <a:pt x="2044700" y="8890"/>
                    <a:pt x="2091690" y="0"/>
                    <a:pt x="2128520" y="13970"/>
                  </a:cubicBezTo>
                  <a:cubicBezTo>
                    <a:pt x="2150110" y="21590"/>
                    <a:pt x="2165350" y="36830"/>
                    <a:pt x="2175510" y="49530"/>
                  </a:cubicBezTo>
                  <a:cubicBezTo>
                    <a:pt x="2183130" y="58420"/>
                    <a:pt x="2185670" y="66040"/>
                    <a:pt x="2188210" y="76200"/>
                  </a:cubicBezTo>
                  <a:cubicBezTo>
                    <a:pt x="2192020" y="92710"/>
                    <a:pt x="2192020" y="118110"/>
                    <a:pt x="2185670" y="135890"/>
                  </a:cubicBezTo>
                  <a:cubicBezTo>
                    <a:pt x="2178050" y="153670"/>
                    <a:pt x="2162810" y="171450"/>
                    <a:pt x="2146300" y="181610"/>
                  </a:cubicBezTo>
                  <a:cubicBezTo>
                    <a:pt x="2131060" y="190500"/>
                    <a:pt x="2106930" y="195580"/>
                    <a:pt x="2089150" y="194310"/>
                  </a:cubicBezTo>
                  <a:cubicBezTo>
                    <a:pt x="2070100" y="191770"/>
                    <a:pt x="2047240" y="179070"/>
                    <a:pt x="2034540" y="168910"/>
                  </a:cubicBezTo>
                  <a:cubicBezTo>
                    <a:pt x="2025650" y="161290"/>
                    <a:pt x="2021840" y="153670"/>
                    <a:pt x="2016760" y="144780"/>
                  </a:cubicBezTo>
                  <a:cubicBezTo>
                    <a:pt x="2011680" y="135890"/>
                    <a:pt x="2007870" y="128270"/>
                    <a:pt x="2006600" y="116840"/>
                  </a:cubicBezTo>
                  <a:cubicBezTo>
                    <a:pt x="2005330" y="100330"/>
                    <a:pt x="2007870" y="74930"/>
                    <a:pt x="2016760" y="58420"/>
                  </a:cubicBezTo>
                  <a:cubicBezTo>
                    <a:pt x="2025650" y="41910"/>
                    <a:pt x="2045970" y="25400"/>
                    <a:pt x="2059940" y="17780"/>
                  </a:cubicBezTo>
                  <a:cubicBezTo>
                    <a:pt x="2070100" y="11430"/>
                    <a:pt x="2078990" y="10160"/>
                    <a:pt x="2089150" y="8890"/>
                  </a:cubicBezTo>
                  <a:cubicBezTo>
                    <a:pt x="2099310" y="7620"/>
                    <a:pt x="2108200" y="7620"/>
                    <a:pt x="2118360" y="11430"/>
                  </a:cubicBezTo>
                  <a:cubicBezTo>
                    <a:pt x="2133600" y="15240"/>
                    <a:pt x="2157730" y="26670"/>
                    <a:pt x="2169160" y="41910"/>
                  </a:cubicBezTo>
                  <a:cubicBezTo>
                    <a:pt x="2181860" y="55880"/>
                    <a:pt x="2189480" y="81280"/>
                    <a:pt x="2192020" y="96520"/>
                  </a:cubicBezTo>
                  <a:cubicBezTo>
                    <a:pt x="2193290" y="107950"/>
                    <a:pt x="2192020" y="115570"/>
                    <a:pt x="2188210" y="127000"/>
                  </a:cubicBezTo>
                  <a:cubicBezTo>
                    <a:pt x="2183130" y="140970"/>
                    <a:pt x="2170430" y="163830"/>
                    <a:pt x="2155190" y="175260"/>
                  </a:cubicBezTo>
                  <a:cubicBezTo>
                    <a:pt x="2139950" y="186690"/>
                    <a:pt x="2129790" y="189230"/>
                    <a:pt x="2099310" y="194310"/>
                  </a:cubicBezTo>
                  <a:cubicBezTo>
                    <a:pt x="1972310" y="214630"/>
                    <a:pt x="1386840" y="181610"/>
                    <a:pt x="1111250" y="181610"/>
                  </a:cubicBezTo>
                  <a:cubicBezTo>
                    <a:pt x="910590" y="182880"/>
                    <a:pt x="717550" y="191770"/>
                    <a:pt x="593090" y="190500"/>
                  </a:cubicBezTo>
                  <a:cubicBezTo>
                    <a:pt x="524510" y="189230"/>
                    <a:pt x="476250" y="189230"/>
                    <a:pt x="433070" y="182880"/>
                  </a:cubicBezTo>
                  <a:cubicBezTo>
                    <a:pt x="403860" y="179070"/>
                    <a:pt x="384810" y="163830"/>
                    <a:pt x="359410" y="165100"/>
                  </a:cubicBezTo>
                  <a:cubicBezTo>
                    <a:pt x="331470" y="165100"/>
                    <a:pt x="302260" y="185420"/>
                    <a:pt x="274320" y="190500"/>
                  </a:cubicBezTo>
                  <a:cubicBezTo>
                    <a:pt x="247650" y="194310"/>
                    <a:pt x="224790" y="190500"/>
                    <a:pt x="194310" y="190500"/>
                  </a:cubicBezTo>
                  <a:cubicBezTo>
                    <a:pt x="154940" y="189230"/>
                    <a:pt x="88900" y="193040"/>
                    <a:pt x="57150" y="181610"/>
                  </a:cubicBezTo>
                  <a:cubicBezTo>
                    <a:pt x="36830" y="173990"/>
                    <a:pt x="21590" y="165100"/>
                    <a:pt x="12700" y="148590"/>
                  </a:cubicBezTo>
                  <a:cubicBezTo>
                    <a:pt x="2540" y="130810"/>
                    <a:pt x="0" y="95250"/>
                    <a:pt x="5080" y="77470"/>
                  </a:cubicBezTo>
                  <a:cubicBezTo>
                    <a:pt x="8890" y="64770"/>
                    <a:pt x="16510" y="54610"/>
                    <a:pt x="26670" y="46990"/>
                  </a:cubicBezTo>
                  <a:cubicBezTo>
                    <a:pt x="39370" y="38100"/>
                    <a:pt x="78740" y="29210"/>
                    <a:pt x="78740" y="29210"/>
                  </a:cubicBezTo>
                </a:path>
              </a:pathLst>
            </a:custGeom>
            <a:solidFill>
              <a:srgbClr val="FCFBFB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144562" y="4130046"/>
          <a:ext cx="16442914" cy="5248275"/>
        </p:xfrm>
        <a:graphic>
          <a:graphicData uri="http://schemas.openxmlformats.org/drawingml/2006/table">
            <a:tbl>
              <a:tblPr/>
              <a:tblGrid>
                <a:gridCol w="5705698"/>
                <a:gridCol w="10737217"/>
              </a:tblGrid>
              <a:tr h="11417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Tlab 돋움 미디움 Bold"/>
                          <a:ea typeface="Tlab 돋움 미디움 Bold"/>
                          <a:cs typeface="Tlab 돋움 미디움 Bold"/>
                          <a:sym typeface="Tlab 돋움 미디움 Bold"/>
                        </a:rPr>
                        <a:t>기존 해결 방법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A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Tlab 돋움 미디움 Bold"/>
                          <a:ea typeface="Tlab 돋움 미디움 Bold"/>
                          <a:cs typeface="Tlab 돋움 미디움 Bold"/>
                          <a:sym typeface="Tlab 돋움 미디움 Bold"/>
                        </a:rPr>
                        <a:t>한계점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AF8"/>
                    </a:solidFill>
                  </a:tcPr>
                </a:tc>
              </a:tr>
              <a:tr h="10266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Tlab 돋움 미디움"/>
                          <a:ea typeface="Tlab 돋움 미디움"/>
                          <a:cs typeface="Tlab 돋움 미디움"/>
                          <a:sym typeface="Tlab 돋움 미디움"/>
                        </a:rPr>
                        <a:t>국어 수업 시간 확대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Tlab 돋움 미디움"/>
                          <a:ea typeface="Tlab 돋움 미디움"/>
                          <a:cs typeface="Tlab 돋움 미디움"/>
                          <a:sym typeface="Tlab 돋움 미디움"/>
                        </a:rPr>
                        <a:t>학생 개개인의 수준 차이를 반영하지 못함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66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Tlab 돋움 미디움"/>
                          <a:ea typeface="Tlab 돋움 미디움"/>
                          <a:cs typeface="Tlab 돋움 미디움"/>
                          <a:sym typeface="Tlab 돋움 미디움"/>
                        </a:rPr>
                        <a:t>독서 교육 강화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Tlab 돋움 미디움"/>
                          <a:ea typeface="Tlab 돋움 미디움"/>
                          <a:cs typeface="Tlab 돋움 미디움"/>
                          <a:sym typeface="Tlab 돋움 미디움"/>
                        </a:rPr>
                        <a:t>자발적 읽기 동기 유발에 한계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66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Tlab 돋움 미디움"/>
                          <a:ea typeface="Tlab 돋움 미디움"/>
                          <a:cs typeface="Tlab 돋움 미디움"/>
                          <a:sym typeface="Tlab 돋움 미디움"/>
                        </a:rPr>
                        <a:t>AI 기반 문해력 강화 프로그램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Tlab 돋움 미디움"/>
                          <a:ea typeface="Tlab 돋움 미디움"/>
                          <a:cs typeface="Tlab 돋움 미디움"/>
                          <a:sym typeface="Tlab 돋움 미디움"/>
                        </a:rPr>
                        <a:t>콘텐츠 종류 제한, 고정된 데이터베이스 사용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66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Tlab 돋움 미디움"/>
                          <a:ea typeface="Tlab 돋움 미디움"/>
                          <a:cs typeface="Tlab 돋움 미디움"/>
                          <a:sym typeface="Tlab 돋움 미디움"/>
                        </a:rPr>
                        <a:t>AI 프로그램의 학습 지원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Tlab 돋움 미디움"/>
                          <a:ea typeface="Tlab 돋움 미디움"/>
                          <a:cs typeface="Tlab 돋움 미디움"/>
                          <a:sym typeface="Tlab 돋움 미디움"/>
                        </a:rPr>
                        <a:t>실시간 상호작용 부족, 맞춤형 학습 제공에 한계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375729" y="3072390"/>
            <a:ext cx="8069615" cy="786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74"/>
              </a:lnSpc>
            </a:pPr>
            <a:r>
              <a:rPr lang="en-US" sz="5099" b="true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기존 해결 방법과 한계점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21980"/>
            <a:ext cx="1396179" cy="1260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spc="132" b="true">
                <a:solidFill>
                  <a:srgbClr val="6274CF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019235"/>
            <a:ext cx="5301543" cy="118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true">
                <a:solidFill>
                  <a:srgbClr val="252525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문제 정의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529" y="3190092"/>
            <a:ext cx="9000471" cy="4772005"/>
            <a:chOff x="0" y="0"/>
            <a:chExt cx="1493953" cy="7920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93953" cy="792087"/>
            </a:xfrm>
            <a:custGeom>
              <a:avLst/>
              <a:gdLst/>
              <a:ahLst/>
              <a:cxnLst/>
              <a:rect r="r" b="b" t="t" l="l"/>
              <a:pathLst>
                <a:path h="792087" w="1493953">
                  <a:moveTo>
                    <a:pt x="0" y="0"/>
                  </a:moveTo>
                  <a:lnTo>
                    <a:pt x="1493953" y="0"/>
                  </a:lnTo>
                  <a:lnTo>
                    <a:pt x="1493953" y="792087"/>
                  </a:lnTo>
                  <a:lnTo>
                    <a:pt x="0" y="792087"/>
                  </a:lnTo>
                  <a:close/>
                </a:path>
              </a:pathLst>
            </a:custGeom>
            <a:blipFill>
              <a:blip r:embed="rId2"/>
              <a:stretch>
                <a:fillRect l="0" t="-2692" r="0" b="-2692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276736" y="3190092"/>
            <a:ext cx="8818300" cy="4860279"/>
          </a:xfrm>
          <a:custGeom>
            <a:avLst/>
            <a:gdLst/>
            <a:ahLst/>
            <a:cxnLst/>
            <a:rect r="r" b="b" t="t" l="l"/>
            <a:pathLst>
              <a:path h="4860279" w="8818300">
                <a:moveTo>
                  <a:pt x="0" y="0"/>
                </a:moveTo>
                <a:lnTo>
                  <a:pt x="8818300" y="0"/>
                </a:lnTo>
                <a:lnTo>
                  <a:pt x="8818300" y="4860279"/>
                </a:lnTo>
                <a:lnTo>
                  <a:pt x="0" y="48602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149" t="-6259" r="0" b="-183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28598" y="8268391"/>
            <a:ext cx="5030333" cy="642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3854" indent="-381927" lvl="1">
              <a:lnSpc>
                <a:spcPts val="5307"/>
              </a:lnSpc>
              <a:buAutoNum type="arabicPeriod" startAt="1"/>
            </a:pPr>
            <a:r>
              <a:rPr lang="en-US" sz="3538" spc="35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학생들의 관심사 선택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762824" y="8268391"/>
            <a:ext cx="7846124" cy="642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7"/>
              </a:lnSpc>
            </a:pPr>
            <a:r>
              <a:rPr lang="en-US" sz="3538" spc="35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2. 학생들의 관심사를 기반으로 지문 생성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2105" y="377349"/>
            <a:ext cx="15808259" cy="211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spc="131" b="true">
                <a:solidFill>
                  <a:srgbClr val="6274CF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02 기능 소개</a:t>
            </a:r>
          </a:p>
          <a:p>
            <a:pPr algn="l">
              <a:lnSpc>
                <a:spcPts val="2749"/>
              </a:lnSpc>
            </a:pPr>
            <a:r>
              <a:rPr lang="en-US" sz="5499" spc="131" b="true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문해력 학습 플랫폼: 문해의숲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84853" y="3042823"/>
            <a:ext cx="8540557" cy="4949283"/>
          </a:xfrm>
          <a:custGeom>
            <a:avLst/>
            <a:gdLst/>
            <a:ahLst/>
            <a:cxnLst/>
            <a:rect r="r" b="b" t="t" l="l"/>
            <a:pathLst>
              <a:path h="4949283" w="8540557">
                <a:moveTo>
                  <a:pt x="0" y="0"/>
                </a:moveTo>
                <a:lnTo>
                  <a:pt x="8540557" y="0"/>
                </a:lnTo>
                <a:lnTo>
                  <a:pt x="8540557" y="4949283"/>
                </a:lnTo>
                <a:lnTo>
                  <a:pt x="0" y="49492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6013" b="-244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6223" y="3053896"/>
            <a:ext cx="8857777" cy="4938210"/>
          </a:xfrm>
          <a:custGeom>
            <a:avLst/>
            <a:gdLst/>
            <a:ahLst/>
            <a:cxnLst/>
            <a:rect r="r" b="b" t="t" l="l"/>
            <a:pathLst>
              <a:path h="4938210" w="8857777">
                <a:moveTo>
                  <a:pt x="0" y="0"/>
                </a:moveTo>
                <a:lnTo>
                  <a:pt x="8857777" y="0"/>
                </a:lnTo>
                <a:lnTo>
                  <a:pt x="8857777" y="4938210"/>
                </a:lnTo>
                <a:lnTo>
                  <a:pt x="0" y="49382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80692" y="8271210"/>
            <a:ext cx="6237513" cy="6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3"/>
              </a:lnSpc>
            </a:pPr>
            <a:r>
              <a:rPr lang="en-US" sz="3755" spc="37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3-1. 단어 뜻 맞추기 문제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769650" y="8271210"/>
            <a:ext cx="6106244" cy="6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3"/>
              </a:lnSpc>
            </a:pPr>
            <a:r>
              <a:rPr lang="en-US" sz="3755" spc="37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3-2. 단어 맞추기 문제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2105" y="377349"/>
            <a:ext cx="15808259" cy="211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spc="131" b="true">
                <a:solidFill>
                  <a:srgbClr val="6274CF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02 기능 소개</a:t>
            </a:r>
          </a:p>
          <a:p>
            <a:pPr algn="l">
              <a:lnSpc>
                <a:spcPts val="2749"/>
              </a:lnSpc>
            </a:pPr>
            <a:r>
              <a:rPr lang="en-US" sz="5499" spc="131" b="true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문해력 학습 플랫폼: 문해의숲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6752" y="3242541"/>
            <a:ext cx="8621940" cy="5255418"/>
          </a:xfrm>
          <a:custGeom>
            <a:avLst/>
            <a:gdLst/>
            <a:ahLst/>
            <a:cxnLst/>
            <a:rect r="r" b="b" t="t" l="l"/>
            <a:pathLst>
              <a:path h="5255418" w="8621940">
                <a:moveTo>
                  <a:pt x="0" y="0"/>
                </a:moveTo>
                <a:lnTo>
                  <a:pt x="8621940" y="0"/>
                </a:lnTo>
                <a:lnTo>
                  <a:pt x="8621940" y="5255418"/>
                </a:lnTo>
                <a:lnTo>
                  <a:pt x="0" y="5255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9070" b="-42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3242541"/>
            <a:ext cx="8985633" cy="5255418"/>
          </a:xfrm>
          <a:custGeom>
            <a:avLst/>
            <a:gdLst/>
            <a:ahLst/>
            <a:cxnLst/>
            <a:rect r="r" b="b" t="t" l="l"/>
            <a:pathLst>
              <a:path h="5255418" w="8985633">
                <a:moveTo>
                  <a:pt x="0" y="0"/>
                </a:moveTo>
                <a:lnTo>
                  <a:pt x="8985633" y="0"/>
                </a:lnTo>
                <a:lnTo>
                  <a:pt x="8985633" y="5255418"/>
                </a:lnTo>
                <a:lnTo>
                  <a:pt x="0" y="52554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58" t="0" r="-1758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8487" y="8582231"/>
            <a:ext cx="6018469" cy="6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3"/>
              </a:lnSpc>
            </a:pPr>
            <a:r>
              <a:rPr lang="en-US" sz="3755" spc="37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3-3. 글의 이해도 점검 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490717" y="8582231"/>
            <a:ext cx="6292199" cy="6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3"/>
              </a:lnSpc>
            </a:pPr>
            <a:r>
              <a:rPr lang="en-US" sz="3755" spc="37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3-4. 창의력 사고 확장 문제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2105" y="377349"/>
            <a:ext cx="15808259" cy="211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spc="131" b="true">
                <a:solidFill>
                  <a:srgbClr val="6274CF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02 기능 소개</a:t>
            </a:r>
          </a:p>
          <a:p>
            <a:pPr algn="l">
              <a:lnSpc>
                <a:spcPts val="2749"/>
              </a:lnSpc>
            </a:pPr>
            <a:r>
              <a:rPr lang="en-US" sz="5499" spc="131" b="true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학습 플랫폼: 문해의숲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3115" y="3158617"/>
            <a:ext cx="8781506" cy="5395542"/>
          </a:xfrm>
          <a:custGeom>
            <a:avLst/>
            <a:gdLst/>
            <a:ahLst/>
            <a:cxnLst/>
            <a:rect r="r" b="b" t="t" l="l"/>
            <a:pathLst>
              <a:path h="5395542" w="8781506">
                <a:moveTo>
                  <a:pt x="0" y="0"/>
                </a:moveTo>
                <a:lnTo>
                  <a:pt x="8781506" y="0"/>
                </a:lnTo>
                <a:lnTo>
                  <a:pt x="8781506" y="5395542"/>
                </a:lnTo>
                <a:lnTo>
                  <a:pt x="0" y="5395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60" t="-4444" r="-957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3158617"/>
            <a:ext cx="8849385" cy="5395542"/>
          </a:xfrm>
          <a:custGeom>
            <a:avLst/>
            <a:gdLst/>
            <a:ahLst/>
            <a:cxnLst/>
            <a:rect r="r" b="b" t="t" l="l"/>
            <a:pathLst>
              <a:path h="5395542" w="8849385">
                <a:moveTo>
                  <a:pt x="0" y="0"/>
                </a:moveTo>
                <a:lnTo>
                  <a:pt x="8849385" y="0"/>
                </a:lnTo>
                <a:lnTo>
                  <a:pt x="8849385" y="5395542"/>
                </a:lnTo>
                <a:lnTo>
                  <a:pt x="0" y="53955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18" t="0" r="-7574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64152" y="8582231"/>
            <a:ext cx="5339432" cy="6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3"/>
              </a:lnSpc>
            </a:pPr>
            <a:r>
              <a:rPr lang="en-US" sz="3755" spc="37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4. 정답 해설 기능 제공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661377" y="8582231"/>
            <a:ext cx="7814631" cy="6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3"/>
              </a:lnSpc>
            </a:pPr>
            <a:r>
              <a:rPr lang="en-US" sz="3755" spc="37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5. 추가 질문 제공 및 확장 학습 유도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2105" y="377349"/>
            <a:ext cx="15808259" cy="211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spc="131" b="true">
                <a:solidFill>
                  <a:srgbClr val="6274CF"/>
                </a:solidFill>
                <a:latin typeface="Tlab 돋움 미디움 Bold"/>
                <a:ea typeface="Tlab 돋움 미디움 Bold"/>
                <a:cs typeface="Tlab 돋움 미디움 Bold"/>
                <a:sym typeface="Tlab 돋움 미디움 Bold"/>
              </a:rPr>
              <a:t>02 기능 소개</a:t>
            </a:r>
          </a:p>
          <a:p>
            <a:pPr algn="l">
              <a:lnSpc>
                <a:spcPts val="2749"/>
              </a:lnSpc>
            </a:pPr>
            <a:r>
              <a:rPr lang="en-US" sz="5499" spc="131" b="true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문해력 학습 플랫폼: 문해의숲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DAGlmZtn2jM</dc:identifier>
  <dcterms:modified xsi:type="dcterms:W3CDTF">2011-08-01T06:04:30Z</dcterms:modified>
  <cp:revision>1</cp:revision>
  <dc:title>파랑 흰색 깔끔한 프로젝트 소개 프레젠테이션</dc:title>
</cp:coreProperties>
</file>